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1"/>
  </p:notesMasterIdLst>
  <p:sldIdLst>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b="0"/>
            </a:pPr>
            <a:r>
              <a:rPr lang="en-GB" sz="1600" b="1" dirty="0"/>
              <a:t>Trend in number of </a:t>
            </a:r>
            <a:r>
              <a:rPr lang="en-GB" sz="1600" b="1" dirty="0" err="1"/>
              <a:t>bodyshops</a:t>
            </a:r>
            <a:r>
              <a:rPr lang="en-GB" sz="1600" b="1" dirty="0"/>
              <a:t>, by type and</a:t>
            </a:r>
            <a:r>
              <a:rPr lang="en-GB" sz="1600" b="1" baseline="0" dirty="0"/>
              <a:t> </a:t>
            </a:r>
            <a:r>
              <a:rPr lang="en-GB" sz="1600" b="1" dirty="0"/>
              <a:t>size</a:t>
            </a:r>
          </a:p>
        </c:rich>
      </c:tx>
      <c:overlay val="1"/>
    </c:title>
    <c:autoTitleDeleted val="0"/>
    <c:plotArea>
      <c:layout>
        <c:manualLayout>
          <c:layoutTarget val="inner"/>
          <c:xMode val="edge"/>
          <c:yMode val="edge"/>
          <c:x val="0.115054517751996"/>
          <c:y val="0.13228930274258599"/>
          <c:w val="0.82533686733220102"/>
          <c:h val="0.60806938312215497"/>
        </c:manualLayout>
      </c:layout>
      <c:lineChart>
        <c:grouping val="standard"/>
        <c:varyColors val="0"/>
        <c:ser>
          <c:idx val="0"/>
          <c:order val="0"/>
          <c:tx>
            <c:strRef>
              <c:f>Sheet1!$B$1</c:f>
              <c:strCache>
                <c:ptCount val="1"/>
                <c:pt idx="0">
                  <c:v>UK Franchised</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General</c:formatCode>
                <c:ptCount val="13"/>
                <c:pt idx="0">
                  <c:v>100</c:v>
                </c:pt>
                <c:pt idx="5">
                  <c:v>62.012987012986997</c:v>
                </c:pt>
                <c:pt idx="10">
                  <c:v>42.207792207792203</c:v>
                </c:pt>
                <c:pt idx="12">
                  <c:v>37.662337662337663</c:v>
                </c:pt>
              </c:numCache>
            </c:numRef>
          </c:val>
          <c:smooth val="0"/>
          <c:extLst>
            <c:ext xmlns:c16="http://schemas.microsoft.com/office/drawing/2014/chart" uri="{C3380CC4-5D6E-409C-BE32-E72D297353CC}">
              <c16:uniqueId val="{00000000-E3B6-4F5E-ACAF-F94E464B4D3A}"/>
            </c:ext>
          </c:extLst>
        </c:ser>
        <c:ser>
          <c:idx val="1"/>
          <c:order val="1"/>
          <c:tx>
            <c:strRef>
              <c:f>Sheet1!$C$1</c:f>
              <c:strCache>
                <c:ptCount val="1"/>
                <c:pt idx="0">
                  <c:v>UK Independent</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General</c:formatCode>
                <c:ptCount val="13"/>
                <c:pt idx="0">
                  <c:v>100</c:v>
                </c:pt>
                <c:pt idx="5">
                  <c:v>83.419689119170997</c:v>
                </c:pt>
                <c:pt idx="10">
                  <c:v>71.658031088082865</c:v>
                </c:pt>
                <c:pt idx="12">
                  <c:v>70.854922279792746</c:v>
                </c:pt>
              </c:numCache>
            </c:numRef>
          </c:val>
          <c:smooth val="0"/>
          <c:extLst>
            <c:ext xmlns:c16="http://schemas.microsoft.com/office/drawing/2014/chart" uri="{C3380CC4-5D6E-409C-BE32-E72D297353CC}">
              <c16:uniqueId val="{00000001-E3B6-4F5E-ACAF-F94E464B4D3A}"/>
            </c:ext>
          </c:extLst>
        </c:ser>
        <c:ser>
          <c:idx val="2"/>
          <c:order val="2"/>
          <c:tx>
            <c:strRef>
              <c:f>Sheet1!$D$1</c:f>
              <c:strCache>
                <c:ptCount val="1"/>
                <c:pt idx="0">
                  <c:v>UK Small</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General</c:formatCode>
                <c:ptCount val="13"/>
                <c:pt idx="0">
                  <c:v>100</c:v>
                </c:pt>
                <c:pt idx="1">
                  <c:v>95.737704918032804</c:v>
                </c:pt>
                <c:pt idx="2">
                  <c:v>87.868852459016395</c:v>
                </c:pt>
                <c:pt idx="3">
                  <c:v>84.262295081967196</c:v>
                </c:pt>
                <c:pt idx="4">
                  <c:v>71.639344262295083</c:v>
                </c:pt>
                <c:pt idx="5">
                  <c:v>65.901639344262307</c:v>
                </c:pt>
                <c:pt idx="6">
                  <c:v>60</c:v>
                </c:pt>
                <c:pt idx="7">
                  <c:v>60.688524590163937</c:v>
                </c:pt>
                <c:pt idx="8">
                  <c:v>56.360655737704917</c:v>
                </c:pt>
                <c:pt idx="9">
                  <c:v>53.639344262295083</c:v>
                </c:pt>
                <c:pt idx="10">
                  <c:v>51.508196721311471</c:v>
                </c:pt>
                <c:pt idx="11">
                  <c:v>51.639344262295083</c:v>
                </c:pt>
                <c:pt idx="12">
                  <c:v>51.836065573770483</c:v>
                </c:pt>
              </c:numCache>
            </c:numRef>
          </c:val>
          <c:smooth val="0"/>
          <c:extLst>
            <c:ext xmlns:c16="http://schemas.microsoft.com/office/drawing/2014/chart" uri="{C3380CC4-5D6E-409C-BE32-E72D297353CC}">
              <c16:uniqueId val="{00000002-E3B6-4F5E-ACAF-F94E464B4D3A}"/>
            </c:ext>
          </c:extLst>
        </c:ser>
        <c:ser>
          <c:idx val="3"/>
          <c:order val="3"/>
          <c:tx>
            <c:strRef>
              <c:f>Sheet1!$E$1</c:f>
              <c:strCache>
                <c:ptCount val="1"/>
                <c:pt idx="0">
                  <c:v>UK Medium and Large</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General</c:formatCode>
                <c:ptCount val="13"/>
                <c:pt idx="0">
                  <c:v>100</c:v>
                </c:pt>
                <c:pt idx="1">
                  <c:v>94.893617021276597</c:v>
                </c:pt>
                <c:pt idx="2">
                  <c:v>94.468085106382958</c:v>
                </c:pt>
                <c:pt idx="3">
                  <c:v>93.61702127659575</c:v>
                </c:pt>
                <c:pt idx="4">
                  <c:v>92.553191489361694</c:v>
                </c:pt>
                <c:pt idx="5">
                  <c:v>92.127659574468083</c:v>
                </c:pt>
                <c:pt idx="6">
                  <c:v>90.212765957446805</c:v>
                </c:pt>
                <c:pt idx="7">
                  <c:v>84.638297872340402</c:v>
                </c:pt>
                <c:pt idx="8">
                  <c:v>81.574468085106375</c:v>
                </c:pt>
                <c:pt idx="9">
                  <c:v>80.085106382978708</c:v>
                </c:pt>
                <c:pt idx="10">
                  <c:v>78.510638297872333</c:v>
                </c:pt>
                <c:pt idx="11">
                  <c:v>76.59574468085107</c:v>
                </c:pt>
                <c:pt idx="12">
                  <c:v>73.446808510638277</c:v>
                </c:pt>
              </c:numCache>
            </c:numRef>
          </c:val>
          <c:smooth val="0"/>
          <c:extLst>
            <c:ext xmlns:c16="http://schemas.microsoft.com/office/drawing/2014/chart" uri="{C3380CC4-5D6E-409C-BE32-E72D297353CC}">
              <c16:uniqueId val="{00000003-E3B6-4F5E-ACAF-F94E464B4D3A}"/>
            </c:ext>
          </c:extLst>
        </c:ser>
        <c:dLbls>
          <c:showLegendKey val="0"/>
          <c:showVal val="0"/>
          <c:showCatName val="0"/>
          <c:showSerName val="0"/>
          <c:showPercent val="0"/>
          <c:showBubbleSize val="0"/>
        </c:dLbls>
        <c:smooth val="0"/>
        <c:axId val="610999992"/>
        <c:axId val="611000384"/>
      </c:lineChart>
      <c:catAx>
        <c:axId val="610999992"/>
        <c:scaling>
          <c:orientation val="minMax"/>
        </c:scaling>
        <c:delete val="0"/>
        <c:axPos val="b"/>
        <c:numFmt formatCode="General" sourceLinked="1"/>
        <c:majorTickMark val="none"/>
        <c:minorTickMark val="none"/>
        <c:tickLblPos val="nextTo"/>
        <c:txPr>
          <a:bodyPr rot="-2700000"/>
          <a:lstStyle/>
          <a:p>
            <a:pPr>
              <a:defRPr sz="1400"/>
            </a:pPr>
            <a:endParaRPr lang="en-US"/>
          </a:p>
        </c:txPr>
        <c:crossAx val="611000384"/>
        <c:crosses val="autoZero"/>
        <c:auto val="1"/>
        <c:lblAlgn val="ctr"/>
        <c:lblOffset val="100"/>
        <c:noMultiLvlLbl val="0"/>
      </c:catAx>
      <c:valAx>
        <c:axId val="611000384"/>
        <c:scaling>
          <c:orientation val="minMax"/>
          <c:max val="100"/>
          <c:min val="30"/>
        </c:scaling>
        <c:delete val="0"/>
        <c:axPos val="l"/>
        <c:majorGridlines/>
        <c:numFmt formatCode="General" sourceLinked="1"/>
        <c:majorTickMark val="out"/>
        <c:minorTickMark val="none"/>
        <c:tickLblPos val="nextTo"/>
        <c:txPr>
          <a:bodyPr/>
          <a:lstStyle/>
          <a:p>
            <a:pPr>
              <a:defRPr sz="1400"/>
            </a:pPr>
            <a:endParaRPr lang="en-US"/>
          </a:p>
        </c:txPr>
        <c:crossAx val="610999992"/>
        <c:crosses val="autoZero"/>
        <c:crossBetween val="between"/>
        <c:majorUnit val="10"/>
      </c:valAx>
      <c:spPr>
        <a:noFill/>
      </c:spPr>
    </c:plotArea>
    <c:legend>
      <c:legendPos val="b"/>
      <c:overlay val="0"/>
      <c:txPr>
        <a:bodyPr/>
        <a:lstStyle/>
        <a:p>
          <a:pPr>
            <a:defRPr sz="1400"/>
          </a:pPr>
          <a:endParaRPr lang="en-US"/>
        </a:p>
      </c:txPr>
    </c:legend>
    <c:plotVisOnly val="1"/>
    <c:dispBlanksAs val="span"/>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Average repair cost</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Average repair cost</c:v>
                </c:pt>
              </c:strCache>
            </c:strRef>
          </c:tx>
          <c:spPr>
            <a:solidFill>
              <a:schemeClr val="accent1"/>
            </a:solidFill>
            <a:ln>
              <a:noFill/>
            </a:ln>
            <a:effectLst/>
          </c:spPr>
          <c:invertIfNegative val="0"/>
          <c:cat>
            <c:strRef>
              <c:f>Sheet1!$A$2:$A$4</c:f>
              <c:strCache>
                <c:ptCount val="3"/>
                <c:pt idx="0">
                  <c:v>2005</c:v>
                </c:pt>
                <c:pt idx="1">
                  <c:v>2013</c:v>
                </c:pt>
                <c:pt idx="2">
                  <c:v>2015 H1</c:v>
                </c:pt>
              </c:strCache>
            </c:strRef>
          </c:cat>
          <c:val>
            <c:numRef>
              <c:f>Sheet1!$B$2:$B$4</c:f>
              <c:numCache>
                <c:formatCode>"£"#,##0.00</c:formatCode>
                <c:ptCount val="3"/>
                <c:pt idx="0">
                  <c:v>1098</c:v>
                </c:pt>
                <c:pt idx="1">
                  <c:v>1346</c:v>
                </c:pt>
                <c:pt idx="2">
                  <c:v>1428</c:v>
                </c:pt>
              </c:numCache>
            </c:numRef>
          </c:val>
          <c:extLst>
            <c:ext xmlns:c16="http://schemas.microsoft.com/office/drawing/2014/chart" uri="{C3380CC4-5D6E-409C-BE32-E72D297353CC}">
              <c16:uniqueId val="{00000000-F7BC-49BA-B743-5E5D1A88E16B}"/>
            </c:ext>
          </c:extLst>
        </c:ser>
        <c:dLbls>
          <c:showLegendKey val="0"/>
          <c:showVal val="0"/>
          <c:showCatName val="0"/>
          <c:showSerName val="0"/>
          <c:showPercent val="0"/>
          <c:showBubbleSize val="0"/>
        </c:dLbls>
        <c:gapWidth val="75"/>
        <c:overlap val="-26"/>
        <c:axId val="611001168"/>
        <c:axId val="611001560"/>
      </c:barChart>
      <c:catAx>
        <c:axId val="6110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11001560"/>
        <c:crosses val="autoZero"/>
        <c:auto val="1"/>
        <c:lblAlgn val="ctr"/>
        <c:lblOffset val="100"/>
        <c:noMultiLvlLbl val="0"/>
      </c:catAx>
      <c:valAx>
        <c:axId val="6110015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611001168"/>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600" b="1"/>
            </a:pPr>
            <a:r>
              <a:rPr lang="en-GB" sz="1600" b="1" dirty="0"/>
              <a:t>Annual crash repair volumes by market</a:t>
            </a:r>
          </a:p>
        </c:rich>
      </c:tx>
      <c:overlay val="0"/>
    </c:title>
    <c:autoTitleDeleted val="0"/>
    <c:plotArea>
      <c:layout>
        <c:manualLayout>
          <c:layoutTarget val="inner"/>
          <c:xMode val="edge"/>
          <c:yMode val="edge"/>
          <c:x val="0.121518588137009"/>
          <c:y val="0.13319603854572901"/>
          <c:w val="0.83539891395154597"/>
          <c:h val="0.64860029104540096"/>
        </c:manualLayout>
      </c:layout>
      <c:lineChart>
        <c:grouping val="standard"/>
        <c:varyColors val="0"/>
        <c:ser>
          <c:idx val="0"/>
          <c:order val="0"/>
          <c:tx>
            <c:strRef>
              <c:f>Sheet1!$B$1</c:f>
              <c:strCache>
                <c:ptCount val="1"/>
                <c:pt idx="0">
                  <c:v>France</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0.00</c:formatCode>
                <c:ptCount val="13"/>
                <c:pt idx="0">
                  <c:v>4.7075522149349078</c:v>
                </c:pt>
                <c:pt idx="1">
                  <c:v>4.4549799945700039</c:v>
                </c:pt>
                <c:pt idx="2">
                  <c:v>4.4062302879175927</c:v>
                </c:pt>
                <c:pt idx="3">
                  <c:v>4.4491948160923789</c:v>
                </c:pt>
                <c:pt idx="4">
                  <c:v>4.3367768306128713</c:v>
                </c:pt>
                <c:pt idx="5">
                  <c:v>4.2399397104218801</c:v>
                </c:pt>
                <c:pt idx="6">
                  <c:v>4.1305808413571254</c:v>
                </c:pt>
                <c:pt idx="7">
                  <c:v>4.3514934094292164</c:v>
                </c:pt>
                <c:pt idx="8">
                  <c:v>4.4491838509892956</c:v>
                </c:pt>
                <c:pt idx="9">
                  <c:v>4.2017398253571621</c:v>
                </c:pt>
                <c:pt idx="10">
                  <c:v>4.1403361812352104</c:v>
                </c:pt>
                <c:pt idx="11">
                  <c:v>3.87</c:v>
                </c:pt>
                <c:pt idx="12">
                  <c:v>3.75</c:v>
                </c:pt>
              </c:numCache>
            </c:numRef>
          </c:val>
          <c:smooth val="0"/>
          <c:extLst>
            <c:ext xmlns:c16="http://schemas.microsoft.com/office/drawing/2014/chart" uri="{C3380CC4-5D6E-409C-BE32-E72D297353CC}">
              <c16:uniqueId val="{00000000-7868-4C80-BB53-30C550C18F97}"/>
            </c:ext>
          </c:extLst>
        </c:ser>
        <c:ser>
          <c:idx val="1"/>
          <c:order val="1"/>
          <c:tx>
            <c:strRef>
              <c:f>Sheet1!$C$1</c:f>
              <c:strCache>
                <c:ptCount val="1"/>
                <c:pt idx="0">
                  <c:v>Germany</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0.00</c:formatCode>
                <c:ptCount val="13"/>
                <c:pt idx="0">
                  <c:v>4.4382999999999999</c:v>
                </c:pt>
                <c:pt idx="1">
                  <c:v>4.9122700000000004</c:v>
                </c:pt>
                <c:pt idx="2">
                  <c:v>5.8529899999999948</c:v>
                </c:pt>
                <c:pt idx="3">
                  <c:v>4.5376000000000003</c:v>
                </c:pt>
                <c:pt idx="4">
                  <c:v>4.609</c:v>
                </c:pt>
                <c:pt idx="5">
                  <c:v>4.1913</c:v>
                </c:pt>
                <c:pt idx="6">
                  <c:v>4.1183999999999976</c:v>
                </c:pt>
                <c:pt idx="7">
                  <c:v>3.71889</c:v>
                </c:pt>
                <c:pt idx="8">
                  <c:v>3.9651100000000001</c:v>
                </c:pt>
                <c:pt idx="9">
                  <c:v>4.1878980000000006</c:v>
                </c:pt>
                <c:pt idx="10">
                  <c:v>3.820592</c:v>
                </c:pt>
                <c:pt idx="11">
                  <c:v>4.3899999999999997</c:v>
                </c:pt>
                <c:pt idx="12">
                  <c:v>3.55</c:v>
                </c:pt>
              </c:numCache>
            </c:numRef>
          </c:val>
          <c:smooth val="0"/>
          <c:extLst>
            <c:ext xmlns:c16="http://schemas.microsoft.com/office/drawing/2014/chart" uri="{C3380CC4-5D6E-409C-BE32-E72D297353CC}">
              <c16:uniqueId val="{00000001-7868-4C80-BB53-30C550C18F97}"/>
            </c:ext>
          </c:extLst>
        </c:ser>
        <c:ser>
          <c:idx val="2"/>
          <c:order val="2"/>
          <c:tx>
            <c:strRef>
              <c:f>Sheet1!$D$1</c:f>
              <c:strCache>
                <c:ptCount val="1"/>
                <c:pt idx="0">
                  <c:v>Italy</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General</c:formatCode>
                <c:ptCount val="13"/>
                <c:pt idx="3">
                  <c:v>4.968</c:v>
                </c:pt>
                <c:pt idx="4">
                  <c:v>5.7510000000000003</c:v>
                </c:pt>
                <c:pt idx="5">
                  <c:v>5.1310000000000002</c:v>
                </c:pt>
                <c:pt idx="6">
                  <c:v>5.7210000000000001</c:v>
                </c:pt>
                <c:pt idx="7">
                  <c:v>5.4370000000000003</c:v>
                </c:pt>
                <c:pt idx="8">
                  <c:v>5.2610000000000001</c:v>
                </c:pt>
                <c:pt idx="9">
                  <c:v>5.1419999999999986</c:v>
                </c:pt>
                <c:pt idx="10">
                  <c:v>5.1239999999999961</c:v>
                </c:pt>
                <c:pt idx="11">
                  <c:v>4.6869999999999976</c:v>
                </c:pt>
                <c:pt idx="12">
                  <c:v>4.6879999999999962</c:v>
                </c:pt>
              </c:numCache>
            </c:numRef>
          </c:val>
          <c:smooth val="0"/>
          <c:extLst>
            <c:ext xmlns:c16="http://schemas.microsoft.com/office/drawing/2014/chart" uri="{C3380CC4-5D6E-409C-BE32-E72D297353CC}">
              <c16:uniqueId val="{00000002-7868-4C80-BB53-30C550C18F97}"/>
            </c:ext>
          </c:extLst>
        </c:ser>
        <c:ser>
          <c:idx val="3"/>
          <c:order val="3"/>
          <c:tx>
            <c:strRef>
              <c:f>Sheet1!$E$1</c:f>
              <c:strCache>
                <c:ptCount val="1"/>
                <c:pt idx="0">
                  <c:v>Spain</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General</c:formatCode>
                <c:ptCount val="13"/>
                <c:pt idx="7" formatCode="0.00">
                  <c:v>6.7</c:v>
                </c:pt>
                <c:pt idx="8" formatCode="0.00">
                  <c:v>6.1</c:v>
                </c:pt>
                <c:pt idx="9" formatCode="0.00">
                  <c:v>5.95</c:v>
                </c:pt>
                <c:pt idx="10" formatCode="0.00">
                  <c:v>5.4</c:v>
                </c:pt>
                <c:pt idx="11" formatCode="0.00">
                  <c:v>5.5</c:v>
                </c:pt>
                <c:pt idx="12" formatCode="0.00">
                  <c:v>5.2</c:v>
                </c:pt>
              </c:numCache>
            </c:numRef>
          </c:val>
          <c:smooth val="0"/>
          <c:extLst>
            <c:ext xmlns:c16="http://schemas.microsoft.com/office/drawing/2014/chart" uri="{C3380CC4-5D6E-409C-BE32-E72D297353CC}">
              <c16:uniqueId val="{00000003-7868-4C80-BB53-30C550C18F97}"/>
            </c:ext>
          </c:extLst>
        </c:ser>
        <c:ser>
          <c:idx val="4"/>
          <c:order val="4"/>
          <c:tx>
            <c:strRef>
              <c:f>Sheet1!$F$1</c:f>
              <c:strCache>
                <c:ptCount val="1"/>
                <c:pt idx="0">
                  <c:v>UK</c:v>
                </c:pt>
              </c:strCache>
            </c:strRef>
          </c:tx>
          <c:marker>
            <c:symbol val="none"/>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Sheet1!$F$2:$F$14</c:f>
              <c:numCache>
                <c:formatCode>0.00</c:formatCode>
                <c:ptCount val="13"/>
                <c:pt idx="0">
                  <c:v>5.6349999999999962</c:v>
                </c:pt>
                <c:pt idx="1">
                  <c:v>5.5949999999999962</c:v>
                </c:pt>
                <c:pt idx="2">
                  <c:v>5.54</c:v>
                </c:pt>
                <c:pt idx="3">
                  <c:v>5.71</c:v>
                </c:pt>
                <c:pt idx="4">
                  <c:v>5.81</c:v>
                </c:pt>
                <c:pt idx="5">
                  <c:v>5.74</c:v>
                </c:pt>
                <c:pt idx="6">
                  <c:v>5.6099999999999977</c:v>
                </c:pt>
                <c:pt idx="7">
                  <c:v>5.1199999999999974</c:v>
                </c:pt>
                <c:pt idx="8">
                  <c:v>4.99</c:v>
                </c:pt>
                <c:pt idx="9">
                  <c:v>4.6109999999999962</c:v>
                </c:pt>
                <c:pt idx="10">
                  <c:v>4.55</c:v>
                </c:pt>
                <c:pt idx="11">
                  <c:v>4.3</c:v>
                </c:pt>
                <c:pt idx="12">
                  <c:v>4.2</c:v>
                </c:pt>
              </c:numCache>
            </c:numRef>
          </c:val>
          <c:smooth val="0"/>
          <c:extLst>
            <c:ext xmlns:c16="http://schemas.microsoft.com/office/drawing/2014/chart" uri="{C3380CC4-5D6E-409C-BE32-E72D297353CC}">
              <c16:uniqueId val="{00000004-7868-4C80-BB53-30C550C18F97}"/>
            </c:ext>
          </c:extLst>
        </c:ser>
        <c:dLbls>
          <c:showLegendKey val="0"/>
          <c:showVal val="0"/>
          <c:showCatName val="0"/>
          <c:showSerName val="0"/>
          <c:showPercent val="0"/>
          <c:showBubbleSize val="0"/>
        </c:dLbls>
        <c:smooth val="0"/>
        <c:axId val="611002736"/>
        <c:axId val="508542848"/>
      </c:lineChart>
      <c:catAx>
        <c:axId val="611002736"/>
        <c:scaling>
          <c:orientation val="minMax"/>
        </c:scaling>
        <c:delete val="0"/>
        <c:axPos val="b"/>
        <c:numFmt formatCode="General" sourceLinked="1"/>
        <c:majorTickMark val="out"/>
        <c:minorTickMark val="none"/>
        <c:tickLblPos val="nextTo"/>
        <c:txPr>
          <a:bodyPr rot="-2700000"/>
          <a:lstStyle/>
          <a:p>
            <a:pPr>
              <a:defRPr sz="1400"/>
            </a:pPr>
            <a:endParaRPr lang="en-US"/>
          </a:p>
        </c:txPr>
        <c:crossAx val="508542848"/>
        <c:crosses val="autoZero"/>
        <c:auto val="1"/>
        <c:lblAlgn val="ctr"/>
        <c:lblOffset val="100"/>
        <c:noMultiLvlLbl val="0"/>
      </c:catAx>
      <c:valAx>
        <c:axId val="508542848"/>
        <c:scaling>
          <c:orientation val="minMax"/>
          <c:min val="2"/>
        </c:scaling>
        <c:delete val="0"/>
        <c:axPos val="l"/>
        <c:majorGridlines/>
        <c:title>
          <c:tx>
            <c:rich>
              <a:bodyPr rot="-5400000" vert="horz"/>
              <a:lstStyle/>
              <a:p>
                <a:pPr>
                  <a:defRPr sz="1600" b="0"/>
                </a:pPr>
                <a:r>
                  <a:rPr lang="en-GB" sz="1600" b="0" dirty="0"/>
                  <a:t>Million  Repairs p.a.</a:t>
                </a:r>
              </a:p>
            </c:rich>
          </c:tx>
          <c:layout>
            <c:manualLayout>
              <c:xMode val="edge"/>
              <c:yMode val="edge"/>
              <c:x val="1.35722639933166E-2"/>
              <c:y val="0.31065992667481401"/>
            </c:manualLayout>
          </c:layout>
          <c:overlay val="0"/>
        </c:title>
        <c:numFmt formatCode="0" sourceLinked="0"/>
        <c:majorTickMark val="out"/>
        <c:minorTickMark val="none"/>
        <c:tickLblPos val="nextTo"/>
        <c:txPr>
          <a:bodyPr/>
          <a:lstStyle/>
          <a:p>
            <a:pPr>
              <a:defRPr sz="1400"/>
            </a:pPr>
            <a:endParaRPr lang="en-US"/>
          </a:p>
        </c:txPr>
        <c:crossAx val="611002736"/>
        <c:crosses val="autoZero"/>
        <c:crossBetween val="between"/>
        <c:majorUnit val="1"/>
      </c:valAx>
      <c:spPr>
        <a:noFill/>
      </c:spPr>
    </c:plotArea>
    <c:legend>
      <c:legendPos val="r"/>
      <c:layout>
        <c:manualLayout>
          <c:xMode val="edge"/>
          <c:yMode val="edge"/>
          <c:x val="2.5206828870866199E-2"/>
          <c:y val="0.88909481296708204"/>
          <c:w val="0.91835499759285999"/>
          <c:h val="0.10218495856309701"/>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sz="1600" b="0" dirty="0"/>
              <a:t>Average cost of a repair</a:t>
            </a:r>
          </a:p>
        </c:rich>
      </c:tx>
      <c:layout>
        <c:manualLayout>
          <c:xMode val="edge"/>
          <c:yMode val="edge"/>
          <c:x val="0.18180023648166077"/>
          <c:y val="6.3744124059115399E-3"/>
        </c:manualLayout>
      </c:layout>
      <c:overlay val="0"/>
      <c:spPr>
        <a:noFill/>
        <a:ln>
          <a:noFill/>
        </a:ln>
        <a:effectLst/>
      </c:spPr>
    </c:title>
    <c:autoTitleDeleted val="0"/>
    <c:plotArea>
      <c:layout>
        <c:manualLayout>
          <c:layoutTarget val="inner"/>
          <c:xMode val="edge"/>
          <c:yMode val="edge"/>
          <c:x val="0.26069490956031338"/>
          <c:y val="0.14344812043925223"/>
          <c:w val="0.69311313293231969"/>
          <c:h val="0.49009770167298211"/>
        </c:manualLayout>
      </c:layout>
      <c:barChart>
        <c:barDir val="col"/>
        <c:grouping val="stacked"/>
        <c:varyColors val="0"/>
        <c:ser>
          <c:idx val="0"/>
          <c:order val="0"/>
          <c:tx>
            <c:strRef>
              <c:f>Sheet1!$B$1</c:f>
              <c:strCache>
                <c:ptCount val="1"/>
                <c:pt idx="0">
                  <c:v>Labour</c:v>
                </c:pt>
              </c:strCache>
            </c:strRef>
          </c:tx>
          <c:spPr>
            <a:solidFill>
              <a:schemeClr val="accent1"/>
            </a:solidFill>
            <a:ln>
              <a:noFill/>
            </a:ln>
            <a:effectLst/>
          </c:spPr>
          <c:invertIfNegative val="0"/>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 (H1)</c:v>
                </c:pt>
              </c:strCache>
            </c:strRef>
          </c:cat>
          <c:val>
            <c:numRef>
              <c:f>Sheet1!$B$2:$B$12</c:f>
              <c:numCache>
                <c:formatCode>"£"#,##0</c:formatCode>
                <c:ptCount val="11"/>
                <c:pt idx="0">
                  <c:v>458</c:v>
                </c:pt>
                <c:pt idx="1">
                  <c:v>464</c:v>
                </c:pt>
                <c:pt idx="2">
                  <c:v>473</c:v>
                </c:pt>
                <c:pt idx="3">
                  <c:v>486</c:v>
                </c:pt>
                <c:pt idx="4">
                  <c:v>487</c:v>
                </c:pt>
                <c:pt idx="5">
                  <c:v>489</c:v>
                </c:pt>
                <c:pt idx="6">
                  <c:v>484</c:v>
                </c:pt>
                <c:pt idx="7">
                  <c:v>488</c:v>
                </c:pt>
                <c:pt idx="8">
                  <c:v>491</c:v>
                </c:pt>
                <c:pt idx="9">
                  <c:v>501</c:v>
                </c:pt>
                <c:pt idx="10">
                  <c:v>506</c:v>
                </c:pt>
              </c:numCache>
            </c:numRef>
          </c:val>
          <c:extLst>
            <c:ext xmlns:c16="http://schemas.microsoft.com/office/drawing/2014/chart" uri="{C3380CC4-5D6E-409C-BE32-E72D297353CC}">
              <c16:uniqueId val="{00000000-F7E7-4E87-91B0-0CDC6D25DABC}"/>
            </c:ext>
          </c:extLst>
        </c:ser>
        <c:ser>
          <c:idx val="1"/>
          <c:order val="1"/>
          <c:tx>
            <c:strRef>
              <c:f>Sheet1!$C$1</c:f>
              <c:strCache>
                <c:ptCount val="1"/>
                <c:pt idx="0">
                  <c:v>Paint and materials (net)</c:v>
                </c:pt>
              </c:strCache>
            </c:strRef>
          </c:tx>
          <c:spPr>
            <a:solidFill>
              <a:schemeClr val="accent2"/>
            </a:solidFill>
            <a:ln>
              <a:noFill/>
            </a:ln>
            <a:effectLst/>
          </c:spPr>
          <c:invertIfNegative val="0"/>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 (H1)</c:v>
                </c:pt>
              </c:strCache>
            </c:strRef>
          </c:cat>
          <c:val>
            <c:numRef>
              <c:f>Sheet1!$C$2:$C$12</c:f>
              <c:numCache>
                <c:formatCode>"£"#,##0</c:formatCode>
                <c:ptCount val="11"/>
                <c:pt idx="0">
                  <c:v>160</c:v>
                </c:pt>
                <c:pt idx="1">
                  <c:v>171</c:v>
                </c:pt>
                <c:pt idx="2">
                  <c:v>188</c:v>
                </c:pt>
                <c:pt idx="3">
                  <c:v>198</c:v>
                </c:pt>
                <c:pt idx="4">
                  <c:v>216</c:v>
                </c:pt>
                <c:pt idx="5">
                  <c:v>235</c:v>
                </c:pt>
                <c:pt idx="6">
                  <c:v>249</c:v>
                </c:pt>
                <c:pt idx="7">
                  <c:v>273</c:v>
                </c:pt>
                <c:pt idx="8">
                  <c:v>278</c:v>
                </c:pt>
                <c:pt idx="9">
                  <c:v>292</c:v>
                </c:pt>
                <c:pt idx="10">
                  <c:v>304</c:v>
                </c:pt>
              </c:numCache>
            </c:numRef>
          </c:val>
          <c:extLst>
            <c:ext xmlns:c16="http://schemas.microsoft.com/office/drawing/2014/chart" uri="{C3380CC4-5D6E-409C-BE32-E72D297353CC}">
              <c16:uniqueId val="{00000001-F7E7-4E87-91B0-0CDC6D25DABC}"/>
            </c:ext>
          </c:extLst>
        </c:ser>
        <c:ser>
          <c:idx val="2"/>
          <c:order val="2"/>
          <c:tx>
            <c:strRef>
              <c:f>Sheet1!$D$1</c:f>
              <c:strCache>
                <c:ptCount val="1"/>
                <c:pt idx="0">
                  <c:v>Parts (net)</c:v>
                </c:pt>
              </c:strCache>
            </c:strRef>
          </c:tx>
          <c:spPr>
            <a:solidFill>
              <a:schemeClr val="accent3"/>
            </a:solidFill>
            <a:ln>
              <a:noFill/>
            </a:ln>
            <a:effectLst/>
          </c:spPr>
          <c:invertIfNegative val="0"/>
          <c:cat>
            <c:strRef>
              <c:f>Sheet1!$A$2:$A$12</c:f>
              <c:strCache>
                <c:ptCount val="11"/>
                <c:pt idx="0">
                  <c:v>2005</c:v>
                </c:pt>
                <c:pt idx="1">
                  <c:v>2006</c:v>
                </c:pt>
                <c:pt idx="2">
                  <c:v>2007</c:v>
                </c:pt>
                <c:pt idx="3">
                  <c:v>2008</c:v>
                </c:pt>
                <c:pt idx="4">
                  <c:v>2009</c:v>
                </c:pt>
                <c:pt idx="5">
                  <c:v>2010</c:v>
                </c:pt>
                <c:pt idx="6">
                  <c:v>2011</c:v>
                </c:pt>
                <c:pt idx="7">
                  <c:v>2012</c:v>
                </c:pt>
                <c:pt idx="8">
                  <c:v>2013</c:v>
                </c:pt>
                <c:pt idx="9">
                  <c:v>2014</c:v>
                </c:pt>
                <c:pt idx="10">
                  <c:v>2015 (H1)</c:v>
                </c:pt>
              </c:strCache>
            </c:strRef>
          </c:cat>
          <c:val>
            <c:numRef>
              <c:f>Sheet1!$D$2:$D$12</c:f>
              <c:numCache>
                <c:formatCode>"£"#,##0</c:formatCode>
                <c:ptCount val="11"/>
                <c:pt idx="0">
                  <c:v>480</c:v>
                </c:pt>
                <c:pt idx="1">
                  <c:v>491</c:v>
                </c:pt>
                <c:pt idx="2">
                  <c:v>502</c:v>
                </c:pt>
                <c:pt idx="3">
                  <c:v>521</c:v>
                </c:pt>
                <c:pt idx="4">
                  <c:v>544</c:v>
                </c:pt>
                <c:pt idx="5">
                  <c:v>576</c:v>
                </c:pt>
                <c:pt idx="6">
                  <c:v>544</c:v>
                </c:pt>
                <c:pt idx="7">
                  <c:v>551</c:v>
                </c:pt>
                <c:pt idx="8">
                  <c:v>578</c:v>
                </c:pt>
                <c:pt idx="9">
                  <c:v>599</c:v>
                </c:pt>
                <c:pt idx="10">
                  <c:v>618</c:v>
                </c:pt>
              </c:numCache>
            </c:numRef>
          </c:val>
          <c:extLst>
            <c:ext xmlns:c16="http://schemas.microsoft.com/office/drawing/2014/chart" uri="{C3380CC4-5D6E-409C-BE32-E72D297353CC}">
              <c16:uniqueId val="{00000002-F7E7-4E87-91B0-0CDC6D25DABC}"/>
            </c:ext>
          </c:extLst>
        </c:ser>
        <c:dLbls>
          <c:showLegendKey val="0"/>
          <c:showVal val="0"/>
          <c:showCatName val="0"/>
          <c:showSerName val="0"/>
          <c:showPercent val="0"/>
          <c:showBubbleSize val="0"/>
        </c:dLbls>
        <c:gapWidth val="11"/>
        <c:overlap val="100"/>
        <c:axId val="508473024"/>
        <c:axId val="508473416"/>
      </c:barChart>
      <c:catAx>
        <c:axId val="5084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508473416"/>
        <c:crosses val="autoZero"/>
        <c:auto val="1"/>
        <c:lblAlgn val="ctr"/>
        <c:lblOffset val="100"/>
        <c:noMultiLvlLbl val="0"/>
      </c:catAx>
      <c:valAx>
        <c:axId val="508473416"/>
        <c:scaling>
          <c:orientation val="minMax"/>
        </c:scaling>
        <c:delete val="0"/>
        <c:axPos val="l"/>
        <c:numFmt formatCode="&quot;£&quot;#,##0" sourceLinked="1"/>
        <c:majorTickMark val="none"/>
        <c:minorTickMark val="none"/>
        <c:tickLblPos val="nextTo"/>
        <c:spPr>
          <a:noFill/>
          <a:ln>
            <a:noFill/>
          </a:ln>
          <a:effectLst/>
        </c:spPr>
        <c:txPr>
          <a:bodyPr rot="-60000000" vert="horz"/>
          <a:lstStyle/>
          <a:p>
            <a:pPr>
              <a:defRPr/>
            </a:pPr>
            <a:endParaRPr lang="en-US"/>
          </a:p>
        </c:txPr>
        <c:crossAx val="508473024"/>
        <c:crosses val="autoZero"/>
        <c:crossBetween val="between"/>
        <c:minorUnit val="5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Opinion hours†</a:t>
            </a:r>
          </a:p>
        </c:rich>
      </c:tx>
      <c:overlay val="0"/>
    </c:title>
    <c:autoTitleDeleted val="0"/>
    <c:plotArea>
      <c:layout>
        <c:manualLayout>
          <c:layoutTarget val="inner"/>
          <c:xMode val="edge"/>
          <c:yMode val="edge"/>
          <c:x val="5.760228528923398E-2"/>
          <c:y val="0.24327651515151513"/>
          <c:w val="0.884795429421532"/>
          <c:h val="0.62971397041278931"/>
        </c:manualLayout>
      </c:layout>
      <c:barChart>
        <c:barDir val="col"/>
        <c:grouping val="clustered"/>
        <c:varyColors val="0"/>
        <c:ser>
          <c:idx val="0"/>
          <c:order val="0"/>
          <c:tx>
            <c:strRef>
              <c:f>Sheet1!$A$2</c:f>
              <c:strCache>
                <c:ptCount val="1"/>
                <c:pt idx="0">
                  <c:v>Opinion hours</c:v>
                </c:pt>
              </c:strCache>
            </c:strRef>
          </c:tx>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2005</c:v>
                </c:pt>
                <c:pt idx="1">
                  <c:v>2015</c:v>
                </c:pt>
              </c:strCache>
            </c:strRef>
          </c:cat>
          <c:val>
            <c:numRef>
              <c:f>Sheet1!$B$2:$C$2</c:f>
              <c:numCache>
                <c:formatCode>0%</c:formatCode>
                <c:ptCount val="2"/>
                <c:pt idx="0">
                  <c:v>0.16</c:v>
                </c:pt>
                <c:pt idx="1">
                  <c:v>0.22</c:v>
                </c:pt>
              </c:numCache>
            </c:numRef>
          </c:val>
          <c:extLst>
            <c:ext xmlns:c16="http://schemas.microsoft.com/office/drawing/2014/chart" uri="{C3380CC4-5D6E-409C-BE32-E72D297353CC}">
              <c16:uniqueId val="{00000000-BF6C-42D2-82DF-CCE7E6101B37}"/>
            </c:ext>
          </c:extLst>
        </c:ser>
        <c:dLbls>
          <c:showLegendKey val="0"/>
          <c:showVal val="0"/>
          <c:showCatName val="0"/>
          <c:showSerName val="0"/>
          <c:showPercent val="0"/>
          <c:showBubbleSize val="0"/>
        </c:dLbls>
        <c:gapWidth val="10"/>
        <c:axId val="508476944"/>
        <c:axId val="508477336"/>
      </c:barChart>
      <c:catAx>
        <c:axId val="508476944"/>
        <c:scaling>
          <c:orientation val="minMax"/>
        </c:scaling>
        <c:delete val="0"/>
        <c:axPos val="b"/>
        <c:numFmt formatCode="General" sourceLinked="0"/>
        <c:majorTickMark val="out"/>
        <c:minorTickMark val="none"/>
        <c:tickLblPos val="nextTo"/>
        <c:crossAx val="508477336"/>
        <c:crosses val="autoZero"/>
        <c:auto val="1"/>
        <c:lblAlgn val="ctr"/>
        <c:lblOffset val="100"/>
        <c:noMultiLvlLbl val="0"/>
      </c:catAx>
      <c:valAx>
        <c:axId val="508477336"/>
        <c:scaling>
          <c:orientation val="minMax"/>
        </c:scaling>
        <c:delete val="1"/>
        <c:axPos val="l"/>
        <c:numFmt formatCode="0%" sourceLinked="1"/>
        <c:majorTickMark val="out"/>
        <c:minorTickMark val="none"/>
        <c:tickLblPos val="nextTo"/>
        <c:crossAx val="50847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D4972-9833-4815-847D-02F25FC4E395}"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GB"/>
        </a:p>
      </dgm:t>
    </dgm:pt>
    <dgm:pt modelId="{E29AE25A-CC54-4627-8B99-59157417C773}">
      <dgm:prSet phldrT="[Text]" custT="1"/>
      <dgm:spPr/>
      <dgm:t>
        <a:bodyPr rIns="72000"/>
        <a:lstStyle/>
        <a:p>
          <a:pPr>
            <a:tabLst/>
          </a:pPr>
          <a:r>
            <a:rPr lang="en-GB" sz="3200" dirty="0"/>
            <a:t>UK market has improved, but long term trend still down</a:t>
          </a:r>
        </a:p>
      </dgm:t>
    </dgm:pt>
    <dgm:pt modelId="{8B13E031-5C23-4202-9599-92ED715A4D61}" type="parTrans" cxnId="{C8A8AEDF-5918-4FF7-87C7-BF10BEB3D069}">
      <dgm:prSet/>
      <dgm:spPr/>
      <dgm:t>
        <a:bodyPr/>
        <a:lstStyle/>
        <a:p>
          <a:endParaRPr lang="en-GB" sz="1400"/>
        </a:p>
      </dgm:t>
    </dgm:pt>
    <dgm:pt modelId="{6A928364-200D-42CA-9F80-C3BCDCF49D14}" type="sibTrans" cxnId="{C8A8AEDF-5918-4FF7-87C7-BF10BEB3D069}">
      <dgm:prSet custT="1"/>
      <dgm:spPr/>
      <dgm:t>
        <a:bodyPr/>
        <a:lstStyle/>
        <a:p>
          <a:endParaRPr lang="en-GB" sz="2800"/>
        </a:p>
      </dgm:t>
    </dgm:pt>
    <dgm:pt modelId="{64F350EA-FC08-4229-B6F9-F1738B8D6644}">
      <dgm:prSet phldrT="[Text]" custT="1"/>
      <dgm:spPr/>
      <dgm:t>
        <a:bodyPr/>
        <a:lstStyle/>
        <a:p>
          <a:r>
            <a:rPr lang="en-GB" sz="3200" dirty="0"/>
            <a:t>We suggest five areas to focus on for future success </a:t>
          </a:r>
        </a:p>
      </dgm:t>
    </dgm:pt>
    <dgm:pt modelId="{E78FA9FB-D65F-46DA-AB0C-53A0BBF1FB19}" type="parTrans" cxnId="{5107E46B-E54B-400A-83B6-05EEA34FA50B}">
      <dgm:prSet/>
      <dgm:spPr/>
      <dgm:t>
        <a:bodyPr/>
        <a:lstStyle/>
        <a:p>
          <a:endParaRPr lang="en-GB" sz="1400"/>
        </a:p>
      </dgm:t>
    </dgm:pt>
    <dgm:pt modelId="{1607777A-BB14-44D6-BEE0-1CF6FCCF7131}" type="sibTrans" cxnId="{5107E46B-E54B-400A-83B6-05EEA34FA50B}">
      <dgm:prSet custT="1"/>
      <dgm:spPr/>
      <dgm:t>
        <a:bodyPr/>
        <a:lstStyle/>
        <a:p>
          <a:endParaRPr lang="en-GB" sz="2800"/>
        </a:p>
      </dgm:t>
    </dgm:pt>
    <dgm:pt modelId="{BBCF536E-CE68-4803-A554-CBE404ECCE13}">
      <dgm:prSet phldrT="[Text]" custT="1"/>
      <dgm:spPr/>
      <dgm:t>
        <a:bodyPr/>
        <a:lstStyle/>
        <a:p>
          <a:r>
            <a:rPr lang="en-GB" sz="3200" dirty="0"/>
            <a:t>But it could be worse</a:t>
          </a:r>
          <a:r>
            <a:rPr lang="mr-IN" sz="3200" dirty="0"/>
            <a:t>…</a:t>
          </a:r>
          <a:endParaRPr lang="en-GB" sz="3200" dirty="0"/>
        </a:p>
      </dgm:t>
    </dgm:pt>
    <dgm:pt modelId="{67680CB5-B873-437B-B93E-316D6C75BF0F}" type="parTrans" cxnId="{E0DA064F-7674-428D-885E-07ABEA51A24F}">
      <dgm:prSet/>
      <dgm:spPr/>
      <dgm:t>
        <a:bodyPr/>
        <a:lstStyle/>
        <a:p>
          <a:endParaRPr lang="en-GB" sz="1400"/>
        </a:p>
      </dgm:t>
    </dgm:pt>
    <dgm:pt modelId="{B741987D-6366-44E8-AB6C-5635ACACA3B4}" type="sibTrans" cxnId="{E0DA064F-7674-428D-885E-07ABEA51A24F}">
      <dgm:prSet/>
      <dgm:spPr/>
      <dgm:t>
        <a:bodyPr/>
        <a:lstStyle/>
        <a:p>
          <a:endParaRPr lang="en-GB" sz="1400"/>
        </a:p>
      </dgm:t>
    </dgm:pt>
    <dgm:pt modelId="{E0C70FF2-8B79-4077-BE83-3C1ED1A7D57E}" type="pres">
      <dgm:prSet presAssocID="{2ECD4972-9833-4815-847D-02F25FC4E395}" presName="outerComposite" presStyleCnt="0">
        <dgm:presLayoutVars>
          <dgm:chMax val="5"/>
          <dgm:dir/>
          <dgm:resizeHandles val="exact"/>
        </dgm:presLayoutVars>
      </dgm:prSet>
      <dgm:spPr/>
    </dgm:pt>
    <dgm:pt modelId="{6BCE4F50-FED8-4E5C-83A8-8764B058E147}" type="pres">
      <dgm:prSet presAssocID="{2ECD4972-9833-4815-847D-02F25FC4E395}" presName="dummyMaxCanvas" presStyleCnt="0">
        <dgm:presLayoutVars/>
      </dgm:prSet>
      <dgm:spPr/>
    </dgm:pt>
    <dgm:pt modelId="{9229717B-3002-47D5-B18B-332150244F8B}" type="pres">
      <dgm:prSet presAssocID="{2ECD4972-9833-4815-847D-02F25FC4E395}" presName="ThreeNodes_1" presStyleLbl="node1" presStyleIdx="0" presStyleCnt="3">
        <dgm:presLayoutVars>
          <dgm:bulletEnabled val="1"/>
        </dgm:presLayoutVars>
      </dgm:prSet>
      <dgm:spPr/>
    </dgm:pt>
    <dgm:pt modelId="{DBC05F1E-4C9D-427F-A91C-903C19648C91}" type="pres">
      <dgm:prSet presAssocID="{2ECD4972-9833-4815-847D-02F25FC4E395}" presName="ThreeNodes_2" presStyleLbl="node1" presStyleIdx="1" presStyleCnt="3">
        <dgm:presLayoutVars>
          <dgm:bulletEnabled val="1"/>
        </dgm:presLayoutVars>
      </dgm:prSet>
      <dgm:spPr/>
    </dgm:pt>
    <dgm:pt modelId="{C40312FF-8F07-4507-80B1-CCB3E97C3860}" type="pres">
      <dgm:prSet presAssocID="{2ECD4972-9833-4815-847D-02F25FC4E395}" presName="ThreeNodes_3" presStyleLbl="node1" presStyleIdx="2" presStyleCnt="3">
        <dgm:presLayoutVars>
          <dgm:bulletEnabled val="1"/>
        </dgm:presLayoutVars>
      </dgm:prSet>
      <dgm:spPr/>
    </dgm:pt>
    <dgm:pt modelId="{CFC86B90-5253-402C-95A0-1C6471748C79}" type="pres">
      <dgm:prSet presAssocID="{2ECD4972-9833-4815-847D-02F25FC4E395}" presName="ThreeConn_1-2" presStyleLbl="fgAccFollowNode1" presStyleIdx="0" presStyleCnt="2">
        <dgm:presLayoutVars>
          <dgm:bulletEnabled val="1"/>
        </dgm:presLayoutVars>
      </dgm:prSet>
      <dgm:spPr/>
    </dgm:pt>
    <dgm:pt modelId="{EAC2881F-D0D2-4E59-8211-E8132A6AC767}" type="pres">
      <dgm:prSet presAssocID="{2ECD4972-9833-4815-847D-02F25FC4E395}" presName="ThreeConn_2-3" presStyleLbl="fgAccFollowNode1" presStyleIdx="1" presStyleCnt="2">
        <dgm:presLayoutVars>
          <dgm:bulletEnabled val="1"/>
        </dgm:presLayoutVars>
      </dgm:prSet>
      <dgm:spPr/>
    </dgm:pt>
    <dgm:pt modelId="{C90DB06A-DC03-4F4A-9BDE-CD1AE2EE951A}" type="pres">
      <dgm:prSet presAssocID="{2ECD4972-9833-4815-847D-02F25FC4E395}" presName="ThreeNodes_1_text" presStyleLbl="node1" presStyleIdx="2" presStyleCnt="3">
        <dgm:presLayoutVars>
          <dgm:bulletEnabled val="1"/>
        </dgm:presLayoutVars>
      </dgm:prSet>
      <dgm:spPr/>
    </dgm:pt>
    <dgm:pt modelId="{69853AE7-B0CB-4E07-84AC-6921397D2BD4}" type="pres">
      <dgm:prSet presAssocID="{2ECD4972-9833-4815-847D-02F25FC4E395}" presName="ThreeNodes_2_text" presStyleLbl="node1" presStyleIdx="2" presStyleCnt="3">
        <dgm:presLayoutVars>
          <dgm:bulletEnabled val="1"/>
        </dgm:presLayoutVars>
      </dgm:prSet>
      <dgm:spPr/>
    </dgm:pt>
    <dgm:pt modelId="{4F4BC7FC-B2E3-4B4A-8588-A9F0A2FB1081}" type="pres">
      <dgm:prSet presAssocID="{2ECD4972-9833-4815-847D-02F25FC4E395}" presName="ThreeNodes_3_text" presStyleLbl="node1" presStyleIdx="2" presStyleCnt="3">
        <dgm:presLayoutVars>
          <dgm:bulletEnabled val="1"/>
        </dgm:presLayoutVars>
      </dgm:prSet>
      <dgm:spPr/>
    </dgm:pt>
  </dgm:ptLst>
  <dgm:cxnLst>
    <dgm:cxn modelId="{F7927004-9668-45AD-BCF8-B21EB6B5A0DE}" type="presOf" srcId="{E29AE25A-CC54-4627-8B99-59157417C773}" destId="{9229717B-3002-47D5-B18B-332150244F8B}" srcOrd="0" destOrd="0" presId="urn:microsoft.com/office/officeart/2005/8/layout/vProcess5"/>
    <dgm:cxn modelId="{8967A972-9D94-465D-830E-87C2BECBD38C}" type="presOf" srcId="{1607777A-BB14-44D6-BEE0-1CF6FCCF7131}" destId="{EAC2881F-D0D2-4E59-8211-E8132A6AC767}" srcOrd="0" destOrd="0" presId="urn:microsoft.com/office/officeart/2005/8/layout/vProcess5"/>
    <dgm:cxn modelId="{E0DA064F-7674-428D-885E-07ABEA51A24F}" srcId="{2ECD4972-9833-4815-847D-02F25FC4E395}" destId="{BBCF536E-CE68-4803-A554-CBE404ECCE13}" srcOrd="2" destOrd="0" parTransId="{67680CB5-B873-437B-B93E-316D6C75BF0F}" sibTransId="{B741987D-6366-44E8-AB6C-5635ACACA3B4}"/>
    <dgm:cxn modelId="{5107E46B-E54B-400A-83B6-05EEA34FA50B}" srcId="{2ECD4972-9833-4815-847D-02F25FC4E395}" destId="{64F350EA-FC08-4229-B6F9-F1738B8D6644}" srcOrd="1" destOrd="0" parTransId="{E78FA9FB-D65F-46DA-AB0C-53A0BBF1FB19}" sibTransId="{1607777A-BB14-44D6-BEE0-1CF6FCCF7131}"/>
    <dgm:cxn modelId="{FCCBC50D-081A-44AE-87A8-5DC53BF82763}" type="presOf" srcId="{BBCF536E-CE68-4803-A554-CBE404ECCE13}" destId="{C40312FF-8F07-4507-80B1-CCB3E97C3860}" srcOrd="0" destOrd="0" presId="urn:microsoft.com/office/officeart/2005/8/layout/vProcess5"/>
    <dgm:cxn modelId="{B40312FE-6795-4F6D-8E37-E46C162E2A2C}" type="presOf" srcId="{2ECD4972-9833-4815-847D-02F25FC4E395}" destId="{E0C70FF2-8B79-4077-BE83-3C1ED1A7D57E}" srcOrd="0" destOrd="0" presId="urn:microsoft.com/office/officeart/2005/8/layout/vProcess5"/>
    <dgm:cxn modelId="{C8A8AEDF-5918-4FF7-87C7-BF10BEB3D069}" srcId="{2ECD4972-9833-4815-847D-02F25FC4E395}" destId="{E29AE25A-CC54-4627-8B99-59157417C773}" srcOrd="0" destOrd="0" parTransId="{8B13E031-5C23-4202-9599-92ED715A4D61}" sibTransId="{6A928364-200D-42CA-9F80-C3BCDCF49D14}"/>
    <dgm:cxn modelId="{395B490B-CE8F-4B6C-8498-74E9E95C4962}" type="presOf" srcId="{E29AE25A-CC54-4627-8B99-59157417C773}" destId="{C90DB06A-DC03-4F4A-9BDE-CD1AE2EE951A}" srcOrd="1" destOrd="0" presId="urn:microsoft.com/office/officeart/2005/8/layout/vProcess5"/>
    <dgm:cxn modelId="{09D6EA7C-C59B-4006-AE27-3F3FAB6BC38D}" type="presOf" srcId="{6A928364-200D-42CA-9F80-C3BCDCF49D14}" destId="{CFC86B90-5253-402C-95A0-1C6471748C79}" srcOrd="0" destOrd="0" presId="urn:microsoft.com/office/officeart/2005/8/layout/vProcess5"/>
    <dgm:cxn modelId="{DB35BAB0-DB74-481C-BE3D-4B44ACACC439}" type="presOf" srcId="{64F350EA-FC08-4229-B6F9-F1738B8D6644}" destId="{DBC05F1E-4C9D-427F-A91C-903C19648C91}" srcOrd="0" destOrd="0" presId="urn:microsoft.com/office/officeart/2005/8/layout/vProcess5"/>
    <dgm:cxn modelId="{3F34B653-8000-4A69-98D3-92EB9F09B8D7}" type="presOf" srcId="{BBCF536E-CE68-4803-A554-CBE404ECCE13}" destId="{4F4BC7FC-B2E3-4B4A-8588-A9F0A2FB1081}" srcOrd="1" destOrd="0" presId="urn:microsoft.com/office/officeart/2005/8/layout/vProcess5"/>
    <dgm:cxn modelId="{5900DB26-4373-4670-A3AC-02FAB09DFD9A}" type="presOf" srcId="{64F350EA-FC08-4229-B6F9-F1738B8D6644}" destId="{69853AE7-B0CB-4E07-84AC-6921397D2BD4}" srcOrd="1" destOrd="0" presId="urn:microsoft.com/office/officeart/2005/8/layout/vProcess5"/>
    <dgm:cxn modelId="{53324D0D-DAEB-46B1-977D-4021A3081E98}" type="presParOf" srcId="{E0C70FF2-8B79-4077-BE83-3C1ED1A7D57E}" destId="{6BCE4F50-FED8-4E5C-83A8-8764B058E147}" srcOrd="0" destOrd="0" presId="urn:microsoft.com/office/officeart/2005/8/layout/vProcess5"/>
    <dgm:cxn modelId="{B9E6F3B5-6DFF-42E6-9B3E-D287283F34B3}" type="presParOf" srcId="{E0C70FF2-8B79-4077-BE83-3C1ED1A7D57E}" destId="{9229717B-3002-47D5-B18B-332150244F8B}" srcOrd="1" destOrd="0" presId="urn:microsoft.com/office/officeart/2005/8/layout/vProcess5"/>
    <dgm:cxn modelId="{B8D3F405-3028-41E0-BA9B-EF9893F96C80}" type="presParOf" srcId="{E0C70FF2-8B79-4077-BE83-3C1ED1A7D57E}" destId="{DBC05F1E-4C9D-427F-A91C-903C19648C91}" srcOrd="2" destOrd="0" presId="urn:microsoft.com/office/officeart/2005/8/layout/vProcess5"/>
    <dgm:cxn modelId="{4BF075FD-7F30-4E0E-9733-8F0C4FC6AE21}" type="presParOf" srcId="{E0C70FF2-8B79-4077-BE83-3C1ED1A7D57E}" destId="{C40312FF-8F07-4507-80B1-CCB3E97C3860}" srcOrd="3" destOrd="0" presId="urn:microsoft.com/office/officeart/2005/8/layout/vProcess5"/>
    <dgm:cxn modelId="{301B5084-44B1-423D-B70F-64EAE98809B7}" type="presParOf" srcId="{E0C70FF2-8B79-4077-BE83-3C1ED1A7D57E}" destId="{CFC86B90-5253-402C-95A0-1C6471748C79}" srcOrd="4" destOrd="0" presId="urn:microsoft.com/office/officeart/2005/8/layout/vProcess5"/>
    <dgm:cxn modelId="{BEB1FF56-A7ED-40DF-8F61-050CE3273337}" type="presParOf" srcId="{E0C70FF2-8B79-4077-BE83-3C1ED1A7D57E}" destId="{EAC2881F-D0D2-4E59-8211-E8132A6AC767}" srcOrd="5" destOrd="0" presId="urn:microsoft.com/office/officeart/2005/8/layout/vProcess5"/>
    <dgm:cxn modelId="{8B115982-FA2C-43A3-85AC-873F10C417E7}" type="presParOf" srcId="{E0C70FF2-8B79-4077-BE83-3C1ED1A7D57E}" destId="{C90DB06A-DC03-4F4A-9BDE-CD1AE2EE951A}" srcOrd="6" destOrd="0" presId="urn:microsoft.com/office/officeart/2005/8/layout/vProcess5"/>
    <dgm:cxn modelId="{CC63A132-0914-4424-AA9C-7A48DCFB5AB0}" type="presParOf" srcId="{E0C70FF2-8B79-4077-BE83-3C1ED1A7D57E}" destId="{69853AE7-B0CB-4E07-84AC-6921397D2BD4}" srcOrd="7" destOrd="0" presId="urn:microsoft.com/office/officeart/2005/8/layout/vProcess5"/>
    <dgm:cxn modelId="{9EA91352-72B1-4028-9578-3FCA3D9EBF34}" type="presParOf" srcId="{E0C70FF2-8B79-4077-BE83-3C1ED1A7D57E}" destId="{4F4BC7FC-B2E3-4B4A-8588-A9F0A2FB108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68CF8-C92D-4443-8B64-469806388FC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1CC20FED-A7BC-4058-B5A0-C9325F18DC04}">
      <dgm:prSet phldrT="[Texte]" custT="1"/>
      <dgm:spPr/>
      <dgm:t>
        <a:bodyPr/>
        <a:lstStyle/>
        <a:p>
          <a:r>
            <a:rPr lang="en-GB" sz="2800" noProof="0" dirty="0"/>
            <a:t>Gear towards retail work</a:t>
          </a:r>
        </a:p>
      </dgm:t>
    </dgm:pt>
    <dgm:pt modelId="{2FA0DBAF-99CB-459C-AF78-F4E5F71362A3}" type="parTrans" cxnId="{AF2E8D7D-51FE-4FF6-BF2A-F12083291DFD}">
      <dgm:prSet/>
      <dgm:spPr/>
      <dgm:t>
        <a:bodyPr/>
        <a:lstStyle/>
        <a:p>
          <a:endParaRPr lang="en-GB" sz="3200" noProof="0" dirty="0"/>
        </a:p>
      </dgm:t>
    </dgm:pt>
    <dgm:pt modelId="{02A36C7B-B637-4C79-B128-A4043CF7AE3A}" type="sibTrans" cxnId="{AF2E8D7D-51FE-4FF6-BF2A-F12083291DFD}">
      <dgm:prSet/>
      <dgm:spPr/>
      <dgm:t>
        <a:bodyPr/>
        <a:lstStyle/>
        <a:p>
          <a:endParaRPr lang="en-GB" sz="3200" noProof="0" dirty="0"/>
        </a:p>
      </dgm:t>
    </dgm:pt>
    <dgm:pt modelId="{39572264-2634-465F-B938-F10D9B2BEE88}">
      <dgm:prSet phldrT="[Texte]" custT="1"/>
      <dgm:spPr>
        <a:solidFill>
          <a:schemeClr val="accent5"/>
        </a:solidFill>
      </dgm:spPr>
      <dgm:t>
        <a:bodyPr/>
        <a:lstStyle/>
        <a:p>
          <a:r>
            <a:rPr lang="en-US" sz="2800" dirty="0"/>
            <a:t>Find a niche, go big or go home</a:t>
          </a:r>
          <a:endParaRPr lang="en-GB" sz="2800" noProof="0" dirty="0"/>
        </a:p>
      </dgm:t>
    </dgm:pt>
    <dgm:pt modelId="{EDFFC2BD-3507-4F9A-B7B9-832B84674690}" type="parTrans" cxnId="{850F31C7-14C1-4098-B5F8-02BA899B5542}">
      <dgm:prSet/>
      <dgm:spPr/>
      <dgm:t>
        <a:bodyPr/>
        <a:lstStyle/>
        <a:p>
          <a:endParaRPr lang="en-GB" sz="3200" noProof="0" dirty="0"/>
        </a:p>
      </dgm:t>
    </dgm:pt>
    <dgm:pt modelId="{828E2FA3-C0C9-4FEA-86DC-376849889531}" type="sibTrans" cxnId="{850F31C7-14C1-4098-B5F8-02BA899B5542}">
      <dgm:prSet/>
      <dgm:spPr/>
      <dgm:t>
        <a:bodyPr/>
        <a:lstStyle/>
        <a:p>
          <a:endParaRPr lang="en-GB" sz="3200" noProof="0" dirty="0"/>
        </a:p>
      </dgm:t>
    </dgm:pt>
    <dgm:pt modelId="{330227D1-43F4-4E66-A11F-488594683FE7}">
      <dgm:prSet phldrT="[Texte]" custT="1"/>
      <dgm:spPr>
        <a:solidFill>
          <a:schemeClr val="accent3"/>
        </a:solidFill>
      </dgm:spPr>
      <dgm:t>
        <a:bodyPr/>
        <a:lstStyle/>
        <a:p>
          <a:r>
            <a:rPr lang="en-US" sz="2800" dirty="0"/>
            <a:t>Find new talent and nurture it</a:t>
          </a:r>
          <a:endParaRPr lang="en-GB" sz="2800" noProof="0" dirty="0"/>
        </a:p>
      </dgm:t>
    </dgm:pt>
    <dgm:pt modelId="{2A4A2300-83D6-435A-8464-BFA474418517}" type="parTrans" cxnId="{54B3F821-12B2-47FE-8A8F-1A691BE9238C}">
      <dgm:prSet/>
      <dgm:spPr/>
      <dgm:t>
        <a:bodyPr/>
        <a:lstStyle/>
        <a:p>
          <a:endParaRPr lang="en-GB" sz="3200" noProof="0" dirty="0"/>
        </a:p>
      </dgm:t>
    </dgm:pt>
    <dgm:pt modelId="{FE0A40D0-16EC-46B5-B07B-45B922E3677A}" type="sibTrans" cxnId="{54B3F821-12B2-47FE-8A8F-1A691BE9238C}">
      <dgm:prSet/>
      <dgm:spPr/>
      <dgm:t>
        <a:bodyPr/>
        <a:lstStyle/>
        <a:p>
          <a:endParaRPr lang="en-GB" sz="3200" noProof="0" dirty="0"/>
        </a:p>
      </dgm:t>
    </dgm:pt>
    <dgm:pt modelId="{F6B4F9F3-86B0-4516-BD36-3B328CCED9C3}">
      <dgm:prSet custT="1"/>
      <dgm:spPr>
        <a:solidFill>
          <a:schemeClr val="accent4"/>
        </a:solidFill>
      </dgm:spPr>
      <dgm:t>
        <a:bodyPr/>
        <a:lstStyle/>
        <a:p>
          <a:r>
            <a:rPr lang="en-US" sz="2800" dirty="0"/>
            <a:t>Be prepared to work with different players</a:t>
          </a:r>
          <a:endParaRPr lang="en-GB" sz="2800" noProof="0" dirty="0"/>
        </a:p>
      </dgm:t>
    </dgm:pt>
    <dgm:pt modelId="{D5A1DA81-EE54-4A8A-A3C9-DCA21749AE73}" type="parTrans" cxnId="{E5CD526F-E62A-4AF0-83B9-E11F5B6918CB}">
      <dgm:prSet/>
      <dgm:spPr/>
      <dgm:t>
        <a:bodyPr/>
        <a:lstStyle/>
        <a:p>
          <a:endParaRPr lang="fr-FR" sz="3200"/>
        </a:p>
      </dgm:t>
    </dgm:pt>
    <dgm:pt modelId="{17CEB508-CE30-4602-AB7E-C907D47596BD}" type="sibTrans" cxnId="{E5CD526F-E62A-4AF0-83B9-E11F5B6918CB}">
      <dgm:prSet/>
      <dgm:spPr/>
      <dgm:t>
        <a:bodyPr/>
        <a:lstStyle/>
        <a:p>
          <a:endParaRPr lang="fr-FR" sz="3200"/>
        </a:p>
      </dgm:t>
    </dgm:pt>
    <dgm:pt modelId="{E63101E8-C38A-6046-A12D-B48E5AA9267C}">
      <dgm:prSet custT="1"/>
      <dgm:spPr>
        <a:solidFill>
          <a:schemeClr val="accent6"/>
        </a:solidFill>
      </dgm:spPr>
      <dgm:t>
        <a:bodyPr/>
        <a:lstStyle/>
        <a:p>
          <a:r>
            <a:rPr lang="en-US" sz="2800" dirty="0"/>
            <a:t>Manage economic write-offs more effectively</a:t>
          </a:r>
          <a:endParaRPr lang="en-GB" sz="2800" noProof="0" dirty="0"/>
        </a:p>
      </dgm:t>
    </dgm:pt>
    <dgm:pt modelId="{EA1B99F3-484D-4D44-B6EA-0DA4CB18D22C}" type="parTrans" cxnId="{F6F41AFE-3CD0-0841-91AD-94069E2ADFBD}">
      <dgm:prSet/>
      <dgm:spPr/>
      <dgm:t>
        <a:bodyPr/>
        <a:lstStyle/>
        <a:p>
          <a:endParaRPr lang="en-US" sz="3200"/>
        </a:p>
      </dgm:t>
    </dgm:pt>
    <dgm:pt modelId="{F9686FD4-3CD9-2A47-A283-F03FE653BE1C}" type="sibTrans" cxnId="{F6F41AFE-3CD0-0841-91AD-94069E2ADFBD}">
      <dgm:prSet/>
      <dgm:spPr/>
      <dgm:t>
        <a:bodyPr/>
        <a:lstStyle/>
        <a:p>
          <a:endParaRPr lang="en-US" sz="3200"/>
        </a:p>
      </dgm:t>
    </dgm:pt>
    <dgm:pt modelId="{20648A1A-F543-48D3-9987-74B98FB49076}" type="pres">
      <dgm:prSet presAssocID="{A0368CF8-C92D-4443-8B64-469806388FC3}" presName="Name0" presStyleCnt="0">
        <dgm:presLayoutVars>
          <dgm:chMax val="7"/>
          <dgm:chPref val="7"/>
          <dgm:dir/>
        </dgm:presLayoutVars>
      </dgm:prSet>
      <dgm:spPr/>
    </dgm:pt>
    <dgm:pt modelId="{E6D87B44-DC24-4F44-B070-9614AF842256}" type="pres">
      <dgm:prSet presAssocID="{A0368CF8-C92D-4443-8B64-469806388FC3}" presName="Name1" presStyleCnt="0"/>
      <dgm:spPr/>
    </dgm:pt>
    <dgm:pt modelId="{CDE23C12-E5BE-498B-A12E-372540C8826D}" type="pres">
      <dgm:prSet presAssocID="{A0368CF8-C92D-4443-8B64-469806388FC3}" presName="cycle" presStyleCnt="0"/>
      <dgm:spPr/>
    </dgm:pt>
    <dgm:pt modelId="{31050237-AAB1-41A1-B55C-066991077F63}" type="pres">
      <dgm:prSet presAssocID="{A0368CF8-C92D-4443-8B64-469806388FC3}" presName="srcNode" presStyleLbl="node1" presStyleIdx="0" presStyleCnt="5"/>
      <dgm:spPr/>
    </dgm:pt>
    <dgm:pt modelId="{CFD09607-AAA6-44C2-92B1-CE2A63C51217}" type="pres">
      <dgm:prSet presAssocID="{A0368CF8-C92D-4443-8B64-469806388FC3}" presName="conn" presStyleLbl="parChTrans1D2" presStyleIdx="0" presStyleCnt="1"/>
      <dgm:spPr/>
    </dgm:pt>
    <dgm:pt modelId="{46CB9601-8C7C-4510-9303-488A86BBDD52}" type="pres">
      <dgm:prSet presAssocID="{A0368CF8-C92D-4443-8B64-469806388FC3}" presName="extraNode" presStyleLbl="node1" presStyleIdx="0" presStyleCnt="5"/>
      <dgm:spPr/>
    </dgm:pt>
    <dgm:pt modelId="{7AD6E1C2-54EF-4DF6-9024-194F1C2DF941}" type="pres">
      <dgm:prSet presAssocID="{A0368CF8-C92D-4443-8B64-469806388FC3}" presName="dstNode" presStyleLbl="node1" presStyleIdx="0" presStyleCnt="5"/>
      <dgm:spPr/>
    </dgm:pt>
    <dgm:pt modelId="{21B1B056-FFAF-4E1F-8599-C84B6EE7FE08}" type="pres">
      <dgm:prSet presAssocID="{1CC20FED-A7BC-4058-B5A0-C9325F18DC04}" presName="text_1" presStyleLbl="node1" presStyleIdx="0" presStyleCnt="5">
        <dgm:presLayoutVars>
          <dgm:bulletEnabled val="1"/>
        </dgm:presLayoutVars>
      </dgm:prSet>
      <dgm:spPr/>
    </dgm:pt>
    <dgm:pt modelId="{544C7FBD-02F5-4F64-88FF-4179B037A272}" type="pres">
      <dgm:prSet presAssocID="{1CC20FED-A7BC-4058-B5A0-C9325F18DC04}" presName="accent_1" presStyleCnt="0"/>
      <dgm:spPr/>
    </dgm:pt>
    <dgm:pt modelId="{8B007008-0399-4F35-B5D3-12F84A86B773}" type="pres">
      <dgm:prSet presAssocID="{1CC20FED-A7BC-4058-B5A0-C9325F18DC04}" presName="accentRepeatNode" presStyleLbl="solidFgAcc1" presStyleIdx="0" presStyleCnt="5"/>
      <dgm:spPr/>
    </dgm:pt>
    <dgm:pt modelId="{5BC243CD-62D9-4523-A1BD-0CFB4577BC2B}" type="pres">
      <dgm:prSet presAssocID="{39572264-2634-465F-B938-F10D9B2BEE88}" presName="text_2" presStyleLbl="node1" presStyleIdx="1" presStyleCnt="5">
        <dgm:presLayoutVars>
          <dgm:bulletEnabled val="1"/>
        </dgm:presLayoutVars>
      </dgm:prSet>
      <dgm:spPr/>
    </dgm:pt>
    <dgm:pt modelId="{35B97050-CB36-4D4A-B6A1-438FB815698C}" type="pres">
      <dgm:prSet presAssocID="{39572264-2634-465F-B938-F10D9B2BEE88}" presName="accent_2" presStyleCnt="0"/>
      <dgm:spPr/>
    </dgm:pt>
    <dgm:pt modelId="{083BC8BE-DFB4-47D9-BEF5-416C3568F176}" type="pres">
      <dgm:prSet presAssocID="{39572264-2634-465F-B938-F10D9B2BEE88}" presName="accentRepeatNode" presStyleLbl="solidFgAcc1" presStyleIdx="1" presStyleCnt="5"/>
      <dgm:spPr>
        <a:ln>
          <a:solidFill>
            <a:schemeClr val="accent5"/>
          </a:solidFill>
        </a:ln>
      </dgm:spPr>
    </dgm:pt>
    <dgm:pt modelId="{F09C3C5C-4FBC-49E0-A5B6-72DC153B4375}" type="pres">
      <dgm:prSet presAssocID="{330227D1-43F4-4E66-A11F-488594683FE7}" presName="text_3" presStyleLbl="node1" presStyleIdx="2" presStyleCnt="5">
        <dgm:presLayoutVars>
          <dgm:bulletEnabled val="1"/>
        </dgm:presLayoutVars>
      </dgm:prSet>
      <dgm:spPr/>
    </dgm:pt>
    <dgm:pt modelId="{C29BA38E-CE88-4F75-B464-670C0E7BEF70}" type="pres">
      <dgm:prSet presAssocID="{330227D1-43F4-4E66-A11F-488594683FE7}" presName="accent_3" presStyleCnt="0"/>
      <dgm:spPr/>
    </dgm:pt>
    <dgm:pt modelId="{2D4F083F-F508-4FF1-A065-3B428A924DA9}" type="pres">
      <dgm:prSet presAssocID="{330227D1-43F4-4E66-A11F-488594683FE7}" presName="accentRepeatNode" presStyleLbl="solidFgAcc1" presStyleIdx="2" presStyleCnt="5"/>
      <dgm:spPr>
        <a:ln>
          <a:solidFill>
            <a:schemeClr val="accent3"/>
          </a:solidFill>
        </a:ln>
      </dgm:spPr>
    </dgm:pt>
    <dgm:pt modelId="{199BEDE1-D11C-4575-8F69-61BCEDFE0DE1}" type="pres">
      <dgm:prSet presAssocID="{F6B4F9F3-86B0-4516-BD36-3B328CCED9C3}" presName="text_4" presStyleLbl="node1" presStyleIdx="3" presStyleCnt="5">
        <dgm:presLayoutVars>
          <dgm:bulletEnabled val="1"/>
        </dgm:presLayoutVars>
      </dgm:prSet>
      <dgm:spPr/>
    </dgm:pt>
    <dgm:pt modelId="{98A902CC-4516-47B6-8AA4-3E17C6A11383}" type="pres">
      <dgm:prSet presAssocID="{F6B4F9F3-86B0-4516-BD36-3B328CCED9C3}" presName="accent_4" presStyleCnt="0"/>
      <dgm:spPr/>
    </dgm:pt>
    <dgm:pt modelId="{21C26452-8C7F-49C5-84A5-B76A732DE0DB}" type="pres">
      <dgm:prSet presAssocID="{F6B4F9F3-86B0-4516-BD36-3B328CCED9C3}" presName="accentRepeatNode" presStyleLbl="solidFgAcc1" presStyleIdx="3" presStyleCnt="5"/>
      <dgm:spPr>
        <a:ln>
          <a:solidFill>
            <a:schemeClr val="accent4"/>
          </a:solidFill>
        </a:ln>
      </dgm:spPr>
    </dgm:pt>
    <dgm:pt modelId="{44DE488C-0B14-4B45-B7D9-A7CC92637657}" type="pres">
      <dgm:prSet presAssocID="{E63101E8-C38A-6046-A12D-B48E5AA9267C}" presName="text_5" presStyleLbl="node1" presStyleIdx="4" presStyleCnt="5">
        <dgm:presLayoutVars>
          <dgm:bulletEnabled val="1"/>
        </dgm:presLayoutVars>
      </dgm:prSet>
      <dgm:spPr/>
    </dgm:pt>
    <dgm:pt modelId="{0B80E9A4-1B5B-6F45-98B7-2BE1EDD6CAB9}" type="pres">
      <dgm:prSet presAssocID="{E63101E8-C38A-6046-A12D-B48E5AA9267C}" presName="accent_5" presStyleCnt="0"/>
      <dgm:spPr/>
    </dgm:pt>
    <dgm:pt modelId="{B5C36060-02CB-6D48-99BC-EFEE359CB25F}" type="pres">
      <dgm:prSet presAssocID="{E63101E8-C38A-6046-A12D-B48E5AA9267C}" presName="accentRepeatNode" presStyleLbl="solidFgAcc1" presStyleIdx="4" presStyleCnt="5"/>
      <dgm:spPr/>
    </dgm:pt>
  </dgm:ptLst>
  <dgm:cxnLst>
    <dgm:cxn modelId="{CC390665-8D08-4C57-821D-7EED0DCF3230}" type="presOf" srcId="{E63101E8-C38A-6046-A12D-B48E5AA9267C}" destId="{44DE488C-0B14-4B45-B7D9-A7CC92637657}" srcOrd="0" destOrd="0" presId="urn:microsoft.com/office/officeart/2008/layout/VerticalCurvedList"/>
    <dgm:cxn modelId="{84114CF6-4EE9-464F-83C1-79458DA9F25D}" type="presOf" srcId="{A0368CF8-C92D-4443-8B64-469806388FC3}" destId="{20648A1A-F543-48D3-9987-74B98FB49076}" srcOrd="0" destOrd="0" presId="urn:microsoft.com/office/officeart/2008/layout/VerticalCurvedList"/>
    <dgm:cxn modelId="{4D323A9D-1127-4BEA-9A34-43C9521151A3}" type="presOf" srcId="{F6B4F9F3-86B0-4516-BD36-3B328CCED9C3}" destId="{199BEDE1-D11C-4575-8F69-61BCEDFE0DE1}" srcOrd="0" destOrd="0" presId="urn:microsoft.com/office/officeart/2008/layout/VerticalCurvedList"/>
    <dgm:cxn modelId="{F6BD0D4E-7E5C-4582-B564-AE0FD2FAEA63}" type="presOf" srcId="{39572264-2634-465F-B938-F10D9B2BEE88}" destId="{5BC243CD-62D9-4523-A1BD-0CFB4577BC2B}" srcOrd="0" destOrd="0" presId="urn:microsoft.com/office/officeart/2008/layout/VerticalCurvedList"/>
    <dgm:cxn modelId="{EB3A7A67-89C4-4C77-B000-300D800B804D}" type="presOf" srcId="{02A36C7B-B637-4C79-B128-A4043CF7AE3A}" destId="{CFD09607-AAA6-44C2-92B1-CE2A63C51217}" srcOrd="0" destOrd="0" presId="urn:microsoft.com/office/officeart/2008/layout/VerticalCurvedList"/>
    <dgm:cxn modelId="{A22CA26D-F8C7-443F-9FE3-87B0417DBB4A}" type="presOf" srcId="{1CC20FED-A7BC-4058-B5A0-C9325F18DC04}" destId="{21B1B056-FFAF-4E1F-8599-C84B6EE7FE08}" srcOrd="0" destOrd="0" presId="urn:microsoft.com/office/officeart/2008/layout/VerticalCurvedList"/>
    <dgm:cxn modelId="{F6F41AFE-3CD0-0841-91AD-94069E2ADFBD}" srcId="{A0368CF8-C92D-4443-8B64-469806388FC3}" destId="{E63101E8-C38A-6046-A12D-B48E5AA9267C}" srcOrd="4" destOrd="0" parTransId="{EA1B99F3-484D-4D44-B6EA-0DA4CB18D22C}" sibTransId="{F9686FD4-3CD9-2A47-A283-F03FE653BE1C}"/>
    <dgm:cxn modelId="{E5CD526F-E62A-4AF0-83B9-E11F5B6918CB}" srcId="{A0368CF8-C92D-4443-8B64-469806388FC3}" destId="{F6B4F9F3-86B0-4516-BD36-3B328CCED9C3}" srcOrd="3" destOrd="0" parTransId="{D5A1DA81-EE54-4A8A-A3C9-DCA21749AE73}" sibTransId="{17CEB508-CE30-4602-AB7E-C907D47596BD}"/>
    <dgm:cxn modelId="{AF2E8D7D-51FE-4FF6-BF2A-F12083291DFD}" srcId="{A0368CF8-C92D-4443-8B64-469806388FC3}" destId="{1CC20FED-A7BC-4058-B5A0-C9325F18DC04}" srcOrd="0" destOrd="0" parTransId="{2FA0DBAF-99CB-459C-AF78-F4E5F71362A3}" sibTransId="{02A36C7B-B637-4C79-B128-A4043CF7AE3A}"/>
    <dgm:cxn modelId="{54B3F821-12B2-47FE-8A8F-1A691BE9238C}" srcId="{A0368CF8-C92D-4443-8B64-469806388FC3}" destId="{330227D1-43F4-4E66-A11F-488594683FE7}" srcOrd="2" destOrd="0" parTransId="{2A4A2300-83D6-435A-8464-BFA474418517}" sibTransId="{FE0A40D0-16EC-46B5-B07B-45B922E3677A}"/>
    <dgm:cxn modelId="{3E1F53DF-04B3-404D-8F5E-606E840F26FC}" type="presOf" srcId="{330227D1-43F4-4E66-A11F-488594683FE7}" destId="{F09C3C5C-4FBC-49E0-A5B6-72DC153B4375}" srcOrd="0" destOrd="0" presId="urn:microsoft.com/office/officeart/2008/layout/VerticalCurvedList"/>
    <dgm:cxn modelId="{850F31C7-14C1-4098-B5F8-02BA899B5542}" srcId="{A0368CF8-C92D-4443-8B64-469806388FC3}" destId="{39572264-2634-465F-B938-F10D9B2BEE88}" srcOrd="1" destOrd="0" parTransId="{EDFFC2BD-3507-4F9A-B7B9-832B84674690}" sibTransId="{828E2FA3-C0C9-4FEA-86DC-376849889531}"/>
    <dgm:cxn modelId="{67A5527F-A405-43B4-BD0C-8D6DC7DFE915}" type="presParOf" srcId="{20648A1A-F543-48D3-9987-74B98FB49076}" destId="{E6D87B44-DC24-4F44-B070-9614AF842256}" srcOrd="0" destOrd="0" presId="urn:microsoft.com/office/officeart/2008/layout/VerticalCurvedList"/>
    <dgm:cxn modelId="{AC9F0039-F254-4954-A736-D1704A8549E9}" type="presParOf" srcId="{E6D87B44-DC24-4F44-B070-9614AF842256}" destId="{CDE23C12-E5BE-498B-A12E-372540C8826D}" srcOrd="0" destOrd="0" presId="urn:microsoft.com/office/officeart/2008/layout/VerticalCurvedList"/>
    <dgm:cxn modelId="{3C4C5D9D-A11B-43A1-9541-E7E055E54248}" type="presParOf" srcId="{CDE23C12-E5BE-498B-A12E-372540C8826D}" destId="{31050237-AAB1-41A1-B55C-066991077F63}" srcOrd="0" destOrd="0" presId="urn:microsoft.com/office/officeart/2008/layout/VerticalCurvedList"/>
    <dgm:cxn modelId="{6AE1E466-D4EB-4C46-AAB9-5DCF29C7EA38}" type="presParOf" srcId="{CDE23C12-E5BE-498B-A12E-372540C8826D}" destId="{CFD09607-AAA6-44C2-92B1-CE2A63C51217}" srcOrd="1" destOrd="0" presId="urn:microsoft.com/office/officeart/2008/layout/VerticalCurvedList"/>
    <dgm:cxn modelId="{FF07B5F8-D1D2-47AD-9251-4EFEB01FE25A}" type="presParOf" srcId="{CDE23C12-E5BE-498B-A12E-372540C8826D}" destId="{46CB9601-8C7C-4510-9303-488A86BBDD52}" srcOrd="2" destOrd="0" presId="urn:microsoft.com/office/officeart/2008/layout/VerticalCurvedList"/>
    <dgm:cxn modelId="{818D8F30-1E29-4C69-B275-D9366E618D7C}" type="presParOf" srcId="{CDE23C12-E5BE-498B-A12E-372540C8826D}" destId="{7AD6E1C2-54EF-4DF6-9024-194F1C2DF941}" srcOrd="3" destOrd="0" presId="urn:microsoft.com/office/officeart/2008/layout/VerticalCurvedList"/>
    <dgm:cxn modelId="{6FA182FB-DC68-45B3-AC62-52A5EE484C0B}" type="presParOf" srcId="{E6D87B44-DC24-4F44-B070-9614AF842256}" destId="{21B1B056-FFAF-4E1F-8599-C84B6EE7FE08}" srcOrd="1" destOrd="0" presId="urn:microsoft.com/office/officeart/2008/layout/VerticalCurvedList"/>
    <dgm:cxn modelId="{4CEEEC1F-E493-45F2-BF03-4957A654CEE5}" type="presParOf" srcId="{E6D87B44-DC24-4F44-B070-9614AF842256}" destId="{544C7FBD-02F5-4F64-88FF-4179B037A272}" srcOrd="2" destOrd="0" presId="urn:microsoft.com/office/officeart/2008/layout/VerticalCurvedList"/>
    <dgm:cxn modelId="{0D290879-2FFD-4B8C-B1A1-A1915747B801}" type="presParOf" srcId="{544C7FBD-02F5-4F64-88FF-4179B037A272}" destId="{8B007008-0399-4F35-B5D3-12F84A86B773}" srcOrd="0" destOrd="0" presId="urn:microsoft.com/office/officeart/2008/layout/VerticalCurvedList"/>
    <dgm:cxn modelId="{34CF29D4-9C55-4B41-8D59-7A26CEDCC6E2}" type="presParOf" srcId="{E6D87B44-DC24-4F44-B070-9614AF842256}" destId="{5BC243CD-62D9-4523-A1BD-0CFB4577BC2B}" srcOrd="3" destOrd="0" presId="urn:microsoft.com/office/officeart/2008/layout/VerticalCurvedList"/>
    <dgm:cxn modelId="{2F19B586-598C-44BD-8A43-0E5FF67D8818}" type="presParOf" srcId="{E6D87B44-DC24-4F44-B070-9614AF842256}" destId="{35B97050-CB36-4D4A-B6A1-438FB815698C}" srcOrd="4" destOrd="0" presId="urn:microsoft.com/office/officeart/2008/layout/VerticalCurvedList"/>
    <dgm:cxn modelId="{CAA6A7E8-1A3B-483F-BD50-17F9A25D1A38}" type="presParOf" srcId="{35B97050-CB36-4D4A-B6A1-438FB815698C}" destId="{083BC8BE-DFB4-47D9-BEF5-416C3568F176}" srcOrd="0" destOrd="0" presId="urn:microsoft.com/office/officeart/2008/layout/VerticalCurvedList"/>
    <dgm:cxn modelId="{DD2487BD-EAE5-455F-97F8-14E94DF7AF93}" type="presParOf" srcId="{E6D87B44-DC24-4F44-B070-9614AF842256}" destId="{F09C3C5C-4FBC-49E0-A5B6-72DC153B4375}" srcOrd="5" destOrd="0" presId="urn:microsoft.com/office/officeart/2008/layout/VerticalCurvedList"/>
    <dgm:cxn modelId="{E2A0E908-6EC9-4C0B-BA7A-57205894A4F0}" type="presParOf" srcId="{E6D87B44-DC24-4F44-B070-9614AF842256}" destId="{C29BA38E-CE88-4F75-B464-670C0E7BEF70}" srcOrd="6" destOrd="0" presId="urn:microsoft.com/office/officeart/2008/layout/VerticalCurvedList"/>
    <dgm:cxn modelId="{36F051F9-7DD0-46DC-91C8-D960274ED675}" type="presParOf" srcId="{C29BA38E-CE88-4F75-B464-670C0E7BEF70}" destId="{2D4F083F-F508-4FF1-A065-3B428A924DA9}" srcOrd="0" destOrd="0" presId="urn:microsoft.com/office/officeart/2008/layout/VerticalCurvedList"/>
    <dgm:cxn modelId="{AF93D5C8-D68F-455F-B016-0B81BF90FF8A}" type="presParOf" srcId="{E6D87B44-DC24-4F44-B070-9614AF842256}" destId="{199BEDE1-D11C-4575-8F69-61BCEDFE0DE1}" srcOrd="7" destOrd="0" presId="urn:microsoft.com/office/officeart/2008/layout/VerticalCurvedList"/>
    <dgm:cxn modelId="{69E047C7-0FC5-4C11-9321-0B1562236076}" type="presParOf" srcId="{E6D87B44-DC24-4F44-B070-9614AF842256}" destId="{98A902CC-4516-47B6-8AA4-3E17C6A11383}" srcOrd="8" destOrd="0" presId="urn:microsoft.com/office/officeart/2008/layout/VerticalCurvedList"/>
    <dgm:cxn modelId="{37CC9605-D0D2-4E16-BFD9-19FACDD0BB9A}" type="presParOf" srcId="{98A902CC-4516-47B6-8AA4-3E17C6A11383}" destId="{21C26452-8C7F-49C5-84A5-B76A732DE0DB}" srcOrd="0" destOrd="0" presId="urn:microsoft.com/office/officeart/2008/layout/VerticalCurvedList"/>
    <dgm:cxn modelId="{0914ADDB-1FF3-400C-904A-F4BA21F1AE17}" type="presParOf" srcId="{E6D87B44-DC24-4F44-B070-9614AF842256}" destId="{44DE488C-0B14-4B45-B7D9-A7CC92637657}" srcOrd="9" destOrd="0" presId="urn:microsoft.com/office/officeart/2008/layout/VerticalCurvedList"/>
    <dgm:cxn modelId="{CC49E8D4-CC41-4307-A711-B3E2122DEF0E}" type="presParOf" srcId="{E6D87B44-DC24-4F44-B070-9614AF842256}" destId="{0B80E9A4-1B5B-6F45-98B7-2BE1EDD6CAB9}" srcOrd="10" destOrd="0" presId="urn:microsoft.com/office/officeart/2008/layout/VerticalCurvedList"/>
    <dgm:cxn modelId="{585C4CC2-1256-40AF-8223-B5E578FB3EE9}" type="presParOf" srcId="{0B80E9A4-1B5B-6F45-98B7-2BE1EDD6CAB9}" destId="{B5C36060-02CB-6D48-99BC-EFEE359CB2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9717B-3002-47D5-B18B-332150244F8B}">
      <dsp:nvSpPr>
        <dsp:cNvPr id="0" name=""/>
        <dsp:cNvSpPr/>
      </dsp:nvSpPr>
      <dsp:spPr>
        <a:xfrm>
          <a:off x="0" y="0"/>
          <a:ext cx="8201501" cy="15120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72000" bIns="121920" numCol="1" spcCol="1270" anchor="ctr" anchorCtr="0">
          <a:noAutofit/>
        </a:bodyPr>
        <a:lstStyle/>
        <a:p>
          <a:pPr marL="0" lvl="0" indent="0" algn="l" defTabSz="1422400">
            <a:lnSpc>
              <a:spcPct val="90000"/>
            </a:lnSpc>
            <a:spcBef>
              <a:spcPct val="0"/>
            </a:spcBef>
            <a:spcAft>
              <a:spcPct val="35000"/>
            </a:spcAft>
            <a:buNone/>
            <a:tabLst/>
          </a:pPr>
          <a:r>
            <a:rPr lang="en-GB" sz="3200" kern="1200" dirty="0"/>
            <a:t>UK market has improved, but long term trend still down</a:t>
          </a:r>
        </a:p>
      </dsp:txBody>
      <dsp:txXfrm>
        <a:off x="44288" y="44288"/>
        <a:ext cx="6569833" cy="1423517"/>
      </dsp:txXfrm>
    </dsp:sp>
    <dsp:sp modelId="{DBC05F1E-4C9D-427F-A91C-903C19648C91}">
      <dsp:nvSpPr>
        <dsp:cNvPr id="0" name=""/>
        <dsp:cNvSpPr/>
      </dsp:nvSpPr>
      <dsp:spPr>
        <a:xfrm>
          <a:off x="723661" y="1764109"/>
          <a:ext cx="8201501" cy="15120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We suggest five areas to focus on for future success </a:t>
          </a:r>
        </a:p>
      </dsp:txBody>
      <dsp:txXfrm>
        <a:off x="767949" y="1808397"/>
        <a:ext cx="6406402" cy="1423517"/>
      </dsp:txXfrm>
    </dsp:sp>
    <dsp:sp modelId="{C40312FF-8F07-4507-80B1-CCB3E97C3860}">
      <dsp:nvSpPr>
        <dsp:cNvPr id="0" name=""/>
        <dsp:cNvSpPr/>
      </dsp:nvSpPr>
      <dsp:spPr>
        <a:xfrm>
          <a:off x="1447323" y="3528219"/>
          <a:ext cx="8201501" cy="15120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But it could be worse</a:t>
          </a:r>
          <a:r>
            <a:rPr lang="mr-IN" sz="3200" kern="1200" dirty="0"/>
            <a:t>…</a:t>
          </a:r>
          <a:endParaRPr lang="en-GB" sz="3200" kern="1200" dirty="0"/>
        </a:p>
      </dsp:txBody>
      <dsp:txXfrm>
        <a:off x="1491611" y="3572507"/>
        <a:ext cx="6406402" cy="1423517"/>
      </dsp:txXfrm>
    </dsp:sp>
    <dsp:sp modelId="{CFC86B90-5253-402C-95A0-1C6471748C79}">
      <dsp:nvSpPr>
        <dsp:cNvPr id="0" name=""/>
        <dsp:cNvSpPr/>
      </dsp:nvSpPr>
      <dsp:spPr>
        <a:xfrm>
          <a:off x="7218640" y="1146671"/>
          <a:ext cx="982861" cy="98286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7439784" y="1146671"/>
        <a:ext cx="540573" cy="739603"/>
      </dsp:txXfrm>
    </dsp:sp>
    <dsp:sp modelId="{EAC2881F-D0D2-4E59-8211-E8132A6AC767}">
      <dsp:nvSpPr>
        <dsp:cNvPr id="0" name=""/>
        <dsp:cNvSpPr/>
      </dsp:nvSpPr>
      <dsp:spPr>
        <a:xfrm>
          <a:off x="7942302" y="2900700"/>
          <a:ext cx="982861" cy="98286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8163446" y="2900700"/>
        <a:ext cx="540573" cy="739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09607-AAA6-44C2-92B1-CE2A63C51217}">
      <dsp:nvSpPr>
        <dsp:cNvPr id="0" name=""/>
        <dsp:cNvSpPr/>
      </dsp:nvSpPr>
      <dsp:spPr>
        <a:xfrm>
          <a:off x="-5698918" y="-872333"/>
          <a:ext cx="6784980" cy="6784980"/>
        </a:xfrm>
        <a:prstGeom prst="blockArc">
          <a:avLst>
            <a:gd name="adj1" fmla="val 18900000"/>
            <a:gd name="adj2" fmla="val 2700000"/>
            <a:gd name="adj3" fmla="val 31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1B056-FFAF-4E1F-8599-C84B6EE7FE08}">
      <dsp:nvSpPr>
        <dsp:cNvPr id="0" name=""/>
        <dsp:cNvSpPr/>
      </dsp:nvSpPr>
      <dsp:spPr>
        <a:xfrm>
          <a:off x="474755" y="314918"/>
          <a:ext cx="9103463" cy="6302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5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noProof="0" dirty="0"/>
            <a:t>Gear towards retail work</a:t>
          </a:r>
        </a:p>
      </dsp:txBody>
      <dsp:txXfrm>
        <a:off x="474755" y="314918"/>
        <a:ext cx="9103463" cy="630240"/>
      </dsp:txXfrm>
    </dsp:sp>
    <dsp:sp modelId="{8B007008-0399-4F35-B5D3-12F84A86B773}">
      <dsp:nvSpPr>
        <dsp:cNvPr id="0" name=""/>
        <dsp:cNvSpPr/>
      </dsp:nvSpPr>
      <dsp:spPr>
        <a:xfrm>
          <a:off x="80855" y="236138"/>
          <a:ext cx="787800" cy="7878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243CD-62D9-4523-A1BD-0CFB4577BC2B}">
      <dsp:nvSpPr>
        <dsp:cNvPr id="0" name=""/>
        <dsp:cNvSpPr/>
      </dsp:nvSpPr>
      <dsp:spPr>
        <a:xfrm>
          <a:off x="926367" y="1259977"/>
          <a:ext cx="8651851" cy="63024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5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Find a niche, go big or go home</a:t>
          </a:r>
          <a:endParaRPr lang="en-GB" sz="2800" kern="1200" noProof="0" dirty="0"/>
        </a:p>
      </dsp:txBody>
      <dsp:txXfrm>
        <a:off x="926367" y="1259977"/>
        <a:ext cx="8651851" cy="630240"/>
      </dsp:txXfrm>
    </dsp:sp>
    <dsp:sp modelId="{083BC8BE-DFB4-47D9-BEF5-416C3568F176}">
      <dsp:nvSpPr>
        <dsp:cNvPr id="0" name=""/>
        <dsp:cNvSpPr/>
      </dsp:nvSpPr>
      <dsp:spPr>
        <a:xfrm>
          <a:off x="532467" y="1181197"/>
          <a:ext cx="787800" cy="787800"/>
        </a:xfrm>
        <a:prstGeom prst="ellipse">
          <a:avLst/>
        </a:prstGeom>
        <a:solidFill>
          <a:schemeClr val="lt1">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09C3C5C-4FBC-49E0-A5B6-72DC153B4375}">
      <dsp:nvSpPr>
        <dsp:cNvPr id="0" name=""/>
        <dsp:cNvSpPr/>
      </dsp:nvSpPr>
      <dsp:spPr>
        <a:xfrm>
          <a:off x="1064976" y="2205036"/>
          <a:ext cx="8513242" cy="63024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5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Find new talent and nurture it</a:t>
          </a:r>
          <a:endParaRPr lang="en-GB" sz="2800" kern="1200" noProof="0" dirty="0"/>
        </a:p>
      </dsp:txBody>
      <dsp:txXfrm>
        <a:off x="1064976" y="2205036"/>
        <a:ext cx="8513242" cy="630240"/>
      </dsp:txXfrm>
    </dsp:sp>
    <dsp:sp modelId="{2D4F083F-F508-4FF1-A065-3B428A924DA9}">
      <dsp:nvSpPr>
        <dsp:cNvPr id="0" name=""/>
        <dsp:cNvSpPr/>
      </dsp:nvSpPr>
      <dsp:spPr>
        <a:xfrm>
          <a:off x="671075" y="2126256"/>
          <a:ext cx="787800" cy="787800"/>
        </a:xfrm>
        <a:prstGeom prst="ellipse">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199BEDE1-D11C-4575-8F69-61BCEDFE0DE1}">
      <dsp:nvSpPr>
        <dsp:cNvPr id="0" name=""/>
        <dsp:cNvSpPr/>
      </dsp:nvSpPr>
      <dsp:spPr>
        <a:xfrm>
          <a:off x="926367" y="3150094"/>
          <a:ext cx="8651851" cy="63024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5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Be prepared to work with different players</a:t>
          </a:r>
          <a:endParaRPr lang="en-GB" sz="2800" kern="1200" noProof="0" dirty="0"/>
        </a:p>
      </dsp:txBody>
      <dsp:txXfrm>
        <a:off x="926367" y="3150094"/>
        <a:ext cx="8651851" cy="630240"/>
      </dsp:txXfrm>
    </dsp:sp>
    <dsp:sp modelId="{21C26452-8C7F-49C5-84A5-B76A732DE0DB}">
      <dsp:nvSpPr>
        <dsp:cNvPr id="0" name=""/>
        <dsp:cNvSpPr/>
      </dsp:nvSpPr>
      <dsp:spPr>
        <a:xfrm>
          <a:off x="532467" y="3071314"/>
          <a:ext cx="787800" cy="787800"/>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44DE488C-0B14-4B45-B7D9-A7CC92637657}">
      <dsp:nvSpPr>
        <dsp:cNvPr id="0" name=""/>
        <dsp:cNvSpPr/>
      </dsp:nvSpPr>
      <dsp:spPr>
        <a:xfrm>
          <a:off x="474755" y="4095153"/>
          <a:ext cx="9103463" cy="63024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5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Manage economic write-offs more effectively</a:t>
          </a:r>
          <a:endParaRPr lang="en-GB" sz="2800" kern="1200" noProof="0" dirty="0"/>
        </a:p>
      </dsp:txBody>
      <dsp:txXfrm>
        <a:off x="474755" y="4095153"/>
        <a:ext cx="9103463" cy="630240"/>
      </dsp:txXfrm>
    </dsp:sp>
    <dsp:sp modelId="{B5C36060-02CB-6D48-99BC-EFEE359CB25F}">
      <dsp:nvSpPr>
        <dsp:cNvPr id="0" name=""/>
        <dsp:cNvSpPr/>
      </dsp:nvSpPr>
      <dsp:spPr>
        <a:xfrm>
          <a:off x="80855" y="4016373"/>
          <a:ext cx="787800" cy="78780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B934D-2152-4B08-8A47-2353688AC463}" type="datetimeFigureOut">
              <a:rPr lang="en-GB" smtClean="0"/>
              <a:t>01/12/2016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89ADA-14FF-4B79-AA4B-EE5F58C5C410}" type="slidenum">
              <a:rPr lang="en-GB" smtClean="0"/>
              <a:t>‹#›</a:t>
            </a:fld>
            <a:endParaRPr lang="en-GB"/>
          </a:p>
        </p:txBody>
      </p:sp>
    </p:spTree>
    <p:extLst>
      <p:ext uri="{BB962C8B-B14F-4D97-AF65-F5344CB8AC3E}">
        <p14:creationId xmlns:p14="http://schemas.microsoft.com/office/powerpoint/2010/main" val="67598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AF8A8DD-7A47-4A1D-BA7E-403B0207461F}" type="slidenum">
              <a:rPr lang="en-GB" smtClean="0"/>
              <a:pPr/>
              <a:t>1</a:t>
            </a:fld>
            <a:endParaRPr lang="en-GB"/>
          </a:p>
        </p:txBody>
      </p:sp>
    </p:spTree>
    <p:extLst>
      <p:ext uri="{BB962C8B-B14F-4D97-AF65-F5344CB8AC3E}">
        <p14:creationId xmlns:p14="http://schemas.microsoft.com/office/powerpoint/2010/main" val="8354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LARGER BODYSHOPS NEED TO EB ABLE TO AFFORD INVESTMENT IN NEW EQUIPMENT TO ALLOW INDUSTRIALISED PROCESSES</a:t>
            </a:r>
          </a:p>
          <a:p>
            <a:r>
              <a:rPr lang="en-GB" dirty="0"/>
              <a:t>E.G. PAINT</a:t>
            </a:r>
          </a:p>
          <a:p>
            <a:r>
              <a:rPr lang="en-GB" dirty="0"/>
              <a:t>COSTS OF PAINT GONE UP, BUT…</a:t>
            </a:r>
          </a:p>
          <a:p>
            <a:r>
              <a:rPr lang="en-GB" dirty="0"/>
              <a:t>IF NEW TECHNOLOGY MEANS FASTER KEY TO KEY PROCES TIME, THEN TIME SAVINGS MAKE SENSE</a:t>
            </a:r>
          </a:p>
          <a:p>
            <a:endParaRPr lang="en-GB" dirty="0"/>
          </a:p>
          <a:p>
            <a:r>
              <a:rPr lang="en-GB" dirty="0"/>
              <a:t>£80K ALUMINIUM BODYSHOP – HOW IS THAT GOING TO PAY BACK IN A  REASONABLE TIME PERIOD?</a:t>
            </a:r>
          </a:p>
          <a:p>
            <a:endParaRPr lang="en-GB" dirty="0"/>
          </a:p>
          <a:p>
            <a:r>
              <a:rPr lang="en-GB" dirty="0"/>
              <a:t>RUNNER REPEATER STRANGER – RUNNERS CAN BE SEPARATED, LARGE INSURER OWNED WORKSHOPS TEND TO KEEP THESE JOBS AS FLOW WORK – LARGELY KNOWN, - BUMPERS, FRONT WIONG, HEADLIGHTS ETC</a:t>
            </a:r>
          </a:p>
          <a:p>
            <a:r>
              <a:rPr lang="en-GB" dirty="0"/>
              <a:t>REPEATERS – MESSY JOBS ARE CONTRACETD OUT</a:t>
            </a:r>
          </a:p>
          <a:p>
            <a:r>
              <a:rPr lang="en-GB" dirty="0"/>
              <a:t>E.G. SET</a:t>
            </a:r>
            <a:r>
              <a:rPr lang="en-GB" baseline="0" dirty="0"/>
              <a:t> UP WHEN </a:t>
            </a:r>
            <a:r>
              <a:rPr lang="en-GB" dirty="0"/>
              <a:t>AVIVA</a:t>
            </a:r>
            <a:r>
              <a:rPr lang="en-GB" baseline="0" dirty="0"/>
              <a:t> WAS NORWICH INSURANCE - SET UP FLOW LINES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43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a:solidFill>
                  <a:schemeClr val="tx1"/>
                </a:solidFill>
                <a:effectLst/>
                <a:latin typeface="+mn-lt"/>
                <a:ea typeface="+mn-ea"/>
                <a:cs typeface="+mn-cs"/>
              </a:rPr>
              <a:t>CHARITY AUTORAISE – THEER IS A PROBLEM WITH THE MARKET IF APPRENTICES ARE NOT SUPPORTED BY PAYMENT FROM INSURERS…</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skills shortage is so acute that a charity called </a:t>
            </a:r>
            <a:r>
              <a:rPr lang="en-GB" sz="1200" kern="1200" dirty="0" err="1">
                <a:solidFill>
                  <a:schemeClr val="tx1"/>
                </a:solidFill>
                <a:effectLst/>
                <a:latin typeface="+mn-lt"/>
                <a:ea typeface="+mn-ea"/>
                <a:cs typeface="+mn-cs"/>
              </a:rPr>
              <a:t>Autoraise</a:t>
            </a:r>
            <a:r>
              <a:rPr lang="en-GB" sz="1200" kern="1200" dirty="0">
                <a:solidFill>
                  <a:schemeClr val="tx1"/>
                </a:solidFill>
                <a:effectLst/>
                <a:latin typeface="+mn-lt"/>
                <a:ea typeface="+mn-ea"/>
                <a:cs typeface="+mn-cs"/>
              </a:rPr>
              <a:t> has been established by people from within the sector to establish and support apprenticeships that will help attract young people into the business. As things stand there is a critical shortage of all the key skills around body repair....especially painters.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called Quick Repairers are also encroaching on the business of full-scale </a:t>
            </a:r>
            <a:r>
              <a:rPr lang="en-GB" sz="1200" kern="1200" dirty="0" err="1">
                <a:solidFill>
                  <a:schemeClr val="tx1"/>
                </a:solidFill>
                <a:effectLst/>
                <a:latin typeface="+mn-lt"/>
                <a:ea typeface="+mn-ea"/>
                <a:cs typeface="+mn-cs"/>
              </a:rPr>
              <a:t>bodyshops</a:t>
            </a:r>
            <a:r>
              <a:rPr lang="en-GB" sz="1200" kern="1200" dirty="0">
                <a:solidFill>
                  <a:schemeClr val="tx1"/>
                </a:solidFill>
                <a:effectLst/>
                <a:latin typeface="+mn-lt"/>
                <a:ea typeface="+mn-ea"/>
                <a:cs typeface="+mn-cs"/>
              </a:rPr>
              <a:t>. The scale of work now possible in some of these operations, using modern techniques and equipment....including infra red drying, etc., means that many are attracting bread &amp; butter work away from the full scale operations. This is exacerbated by high insurance excess charges, which mean that fairly large scale repairs are now possible within the excess limit. The extended capability and convenience of the Quick Repair operations is enabling them to corner a lot of this work.....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know that </a:t>
            </a:r>
            <a:r>
              <a:rPr lang="en-GB" sz="1200" kern="1200" dirty="0" err="1">
                <a:solidFill>
                  <a:schemeClr val="tx1"/>
                </a:solidFill>
                <a:effectLst/>
                <a:latin typeface="+mn-lt"/>
                <a:ea typeface="+mn-ea"/>
                <a:cs typeface="+mn-cs"/>
              </a:rPr>
              <a:t>Sytner</a:t>
            </a:r>
            <a:r>
              <a:rPr lang="en-GB" sz="1200" kern="1200" dirty="0">
                <a:solidFill>
                  <a:schemeClr val="tx1"/>
                </a:solidFill>
                <a:effectLst/>
                <a:latin typeface="+mn-lt"/>
                <a:ea typeface="+mn-ea"/>
                <a:cs typeface="+mn-cs"/>
              </a:rPr>
              <a:t>, as an example, have a number of well invested Quick Repair facilities that make really good money. They also have a number of full repair facilities across the group which have the scale required for profitability, but have a much lower return on investment than the Quick Repair facilities do.....</a:t>
            </a:r>
          </a:p>
          <a:p>
            <a:endParaRPr lang="en-GB" dirty="0"/>
          </a:p>
          <a:p>
            <a:r>
              <a:rPr lang="en-GB" dirty="0"/>
              <a:t>[In a normal market, shortage of capacity would mean that prices rise, but in this market, profitability is squeezed and keep labour charges very low – dysfunctional market, but always someone willing to offer a crazy price…?]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03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Repairers will have to bid for the work, as opposed to their current attitude of looking to “work providers” – their way of referring to insurance companies.  Reminds me a bit of zoo </a:t>
            </a:r>
            <a:r>
              <a:rPr lang="en-GB" dirty="0" err="1"/>
              <a:t>animlas</a:t>
            </a:r>
            <a:r>
              <a:rPr lang="en-GB" dirty="0"/>
              <a:t> – no longer hunting, just waiting for the </a:t>
            </a:r>
            <a:r>
              <a:rPr lang="en-GB" dirty="0" err="1"/>
              <a:t>keepr</a:t>
            </a:r>
            <a:r>
              <a:rPr lang="en-GB" dirty="0"/>
              <a:t> to feed them.  Will the connected car change this? </a:t>
            </a:r>
          </a:p>
          <a:p>
            <a:endParaRPr lang="en-GB" dirty="0"/>
          </a:p>
          <a:p>
            <a:r>
              <a:rPr lang="en-GB" dirty="0"/>
              <a:t>VW LCV – German VW dealer network offering retrofit aftermarket devices</a:t>
            </a:r>
          </a:p>
          <a:p>
            <a:endParaRPr lang="en-GB" dirty="0"/>
          </a:p>
          <a:p>
            <a:r>
              <a:rPr lang="en-GB" dirty="0"/>
              <a:t>EVEN IF APP CANNOT PICK UP MINOR DAMAGE, AN OPEN PLATFORM WITH LOTS OF APPLICATIONS – LIKE OPENBAY – MAY BE FIRST PORT OF CALL FOR CUSTOMER</a:t>
            </a:r>
          </a:p>
          <a:p>
            <a:endParaRPr lang="en-GB" dirty="0"/>
          </a:p>
          <a:p>
            <a:r>
              <a:rPr lang="en-GB" dirty="0"/>
              <a:t>IF SO, JUST BEING IN THE VIRTUAL OPEN CUSTOMER MARKETPLACE MAKES YOU VISIBLE AND ABLE TO GO AND ‘HUNT’ FOR CUSTOMERS</a:t>
            </a:r>
          </a:p>
          <a:p>
            <a:endParaRPr lang="en-GB" dirty="0"/>
          </a:p>
          <a:p>
            <a:r>
              <a:rPr lang="en-GB" dirty="0"/>
              <a:t>WILL REPAIRERS HAVE TO BECOME BETTER AT DIAGNOSIS</a:t>
            </a:r>
            <a:r>
              <a:rPr lang="en-GB" baseline="0" dirty="0"/>
              <a:t> OF CONNECTED CAR DAAT – FOR ALL SORTS OF REASONS…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21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WRITE OFF CLEARLY AN ISSUE</a:t>
            </a:r>
            <a:r>
              <a:rPr lang="en-GB" baseline="0" dirty="0"/>
              <a:t> FOR MANY CUSTOMERS – 5 YEAR OLD PASSAT AND AIRBAGS DEPOLYED CAN BE A WRITE OFF</a:t>
            </a:r>
          </a:p>
          <a:p>
            <a:endParaRPr lang="en-GB" baseline="0" dirty="0"/>
          </a:p>
          <a:p>
            <a:r>
              <a:rPr lang="en-GB" baseline="0" dirty="0"/>
              <a:t>CUSTOMERS CAN LEIGITANELY RESCUE THEIR CAR!!</a:t>
            </a:r>
            <a:endParaRPr lang="en-GB" dirty="0"/>
          </a:p>
          <a:p>
            <a:endParaRPr lang="en-GB" dirty="0"/>
          </a:p>
          <a:p>
            <a:r>
              <a:rPr lang="en-GB" dirty="0"/>
              <a:t>SMALLER WORKSHOPS – IN DOWNTIME</a:t>
            </a:r>
            <a:r>
              <a:rPr lang="en-GB" baseline="0" dirty="0"/>
              <a:t> – PROJECTS TO TURN A WRITE OFF INTO LEGIT CAR</a:t>
            </a:r>
          </a:p>
          <a:p>
            <a:endParaRPr lang="en-GB" baseline="0" dirty="0"/>
          </a:p>
          <a:p>
            <a:r>
              <a:rPr lang="en-GB" baseline="0" dirty="0"/>
              <a:t>DON’T LET COWBOTS GET THE WRITE-OFFS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COMMUNICATE TO THE MARKET – ABP MEMBERS CAN WARN CUSTOMERS OF THE RISKS – AND THE BENEFITS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259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example, in France, a current hot topic is a local regulation which will oblige – from 01/01/17 – any car repairer (and especially body repairers) to propose used parts to repair their cars. The details of how this will be set in practice are not clear (parts identification, sourcing…), and a lot of repairers are concerned about this. There are also some legal cases dealing with the balance of power between repairers and insurance companies (‘agreement’ processes, ability to steer customer flows to preferred partners…).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Used part is half the price…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Types of parts - 	Re-used parts / salvage /Remanufactured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Body/ trim/ glazing / lighting/ Mechanical and electronics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Exceptions	Drive train, steering / braking / suspension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Implementation	Repairers will be fined if they don’t comply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3,000 to 15,000€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Exception rules:  Jobs made under warranty, recall campaigns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Parts presenting a risk for the car safety, the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Unacceptable </a:t>
            </a:r>
            <a:r>
              <a:rPr lang="en-GB" sz="1200" kern="1200" dirty="0" err="1">
                <a:solidFill>
                  <a:schemeClr val="tx1"/>
                </a:solidFill>
                <a:effectLst/>
                <a:latin typeface="+mn-lt"/>
                <a:ea typeface="+mn-ea"/>
                <a:cs typeface="+mn-cs"/>
              </a:rPr>
              <a:t>leadtime</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Consequences &amp; reactions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Now accepted by the different repairer associations,  </a:t>
            </a:r>
            <a:r>
              <a:rPr lang="en-GB" sz="1200" kern="1200" dirty="0" err="1">
                <a:solidFill>
                  <a:schemeClr val="tx1"/>
                </a:solidFill>
                <a:effectLst/>
                <a:latin typeface="+mn-lt"/>
                <a:ea typeface="+mn-ea"/>
                <a:cs typeface="+mn-cs"/>
              </a:rPr>
              <a:t>fter</a:t>
            </a:r>
            <a:r>
              <a:rPr lang="en-GB" sz="1200" kern="1200" dirty="0">
                <a:solidFill>
                  <a:schemeClr val="tx1"/>
                </a:solidFill>
                <a:effectLst/>
                <a:latin typeface="+mn-lt"/>
                <a:ea typeface="+mn-ea"/>
                <a:cs typeface="+mn-cs"/>
              </a:rPr>
              <a:t> various amendments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Conditions of application not clear yet - E.g. are repairers just obliged to inform customers, or should they make a quote?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11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be a low margin,</a:t>
            </a:r>
            <a:r>
              <a:rPr lang="en-GB" baseline="0" dirty="0"/>
              <a:t> mature business – insurers and valuation are on top of this</a:t>
            </a:r>
          </a:p>
          <a:p>
            <a:r>
              <a:rPr lang="en-GB" baseline="0" dirty="0"/>
              <a:t>Need to focus on process, reduce time and improve cash flow</a:t>
            </a:r>
          </a:p>
          <a:p>
            <a:r>
              <a:rPr lang="en-GB" baseline="0" dirty="0"/>
              <a:t>Anything that makes life easier for insurer – and end customer – is good news</a:t>
            </a:r>
          </a:p>
          <a:p>
            <a:r>
              <a:rPr lang="en-GB" baseline="0" dirty="0"/>
              <a:t>PLAYERS LIKE LKQ LOOKING TO DIRECT PARTS – REFERENCING AGREED LKQ PRICING, BUNDLED PARTS – AIMING TO INCREASE SHARE OF NON-OEM PARTS, [EVEN IF REPAIRERS DON’T LIKE THESE WITH LOWER MARGINS, ONLY MARGIN ON THE LABOUR]</a:t>
            </a:r>
          </a:p>
          <a:p>
            <a:r>
              <a:rPr lang="en-GB" baseline="0" dirty="0"/>
              <a:t>Cost focus – e.g. repair kits for headlamps after front impacts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Declining market, </a:t>
            </a:r>
          </a:p>
          <a:p>
            <a:r>
              <a:rPr lang="en-GB" dirty="0"/>
              <a:t>Cannot be</a:t>
            </a:r>
            <a:r>
              <a:rPr lang="en-GB" baseline="0" dirty="0"/>
              <a:t> passive,</a:t>
            </a:r>
          </a:p>
          <a:p>
            <a:r>
              <a:rPr lang="en-GB" baseline="0" dirty="0"/>
              <a:t>Keep up with technology</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36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423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8A8DD-7A47-4A1D-BA7E-403B020746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98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lgn="ctr"/>
            <a:fld id="{62AB4FB9-2D2B-4DA2-BF18-D418341AC23B}" type="slidenum">
              <a:rPr lang="en-GB" smtClean="0">
                <a:solidFill>
                  <a:prstClr val="black"/>
                </a:solidFill>
              </a:rPr>
              <a:pPr algn="ctr"/>
              <a:t>2</a:t>
            </a:fld>
            <a:endParaRPr lang="en-GB" dirty="0">
              <a:solidFill>
                <a:prstClr val="black"/>
              </a:solidFill>
            </a:endParaRPr>
          </a:p>
        </p:txBody>
      </p:sp>
      <p:sp>
        <p:nvSpPr>
          <p:cNvPr id="5" name="Notes Placeholder 2"/>
          <p:cNvSpPr>
            <a:spLocks noGrp="1"/>
          </p:cNvSpPr>
          <p:nvPr>
            <p:ph type="body" idx="3"/>
          </p:nvPr>
        </p:nvSpPr>
        <p:spPr>
          <a:xfrm>
            <a:off x="329807" y="4716661"/>
            <a:ext cx="6139649" cy="3219701"/>
          </a:xfrm>
        </p:spPr>
        <p:txBody>
          <a:bodyPr/>
          <a:lstStyle/>
          <a:p>
            <a:endParaRPr lang="en-GB"/>
          </a:p>
        </p:txBody>
      </p:sp>
      <p:sp>
        <p:nvSpPr>
          <p:cNvPr id="7" name="Rectangle 10"/>
          <p:cNvSpPr txBox="1">
            <a:spLocks noChangeArrowheads="1"/>
          </p:cNvSpPr>
          <p:nvPr/>
        </p:nvSpPr>
        <p:spPr>
          <a:xfrm>
            <a:off x="329807" y="8405539"/>
            <a:ext cx="6139649" cy="799317"/>
          </a:xfrm>
          <a:prstGeom prst="rect">
            <a:avLst/>
          </a:prstGeom>
          <a:noFill/>
          <a:ln>
            <a:solidFill>
              <a:schemeClr val="tx1"/>
            </a:solidFill>
          </a:ln>
        </p:spPr>
        <p:txBody>
          <a:bodyPr vert="horz" lIns="91440" tIns="45720" rIns="91440" bIns="45720" rtlCol="0" anchor="ct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r>
              <a:rPr lang="en-GB" dirty="0">
                <a:solidFill>
                  <a:prstClr val="black"/>
                </a:solidFill>
              </a:rPr>
              <a:t>ICDP</a:t>
            </a:r>
          </a:p>
          <a:p>
            <a:pPr algn="ctr"/>
            <a:r>
              <a:rPr lang="en-GB" sz="1000" dirty="0">
                <a:solidFill>
                  <a:prstClr val="black"/>
                </a:solidFill>
              </a:rPr>
              <a:t>Project Office: Central Boulevard, Blythe Valley Business Park, Solihull, B90 8AG U.K.</a:t>
            </a:r>
          </a:p>
          <a:p>
            <a:pPr algn="ctr"/>
            <a:r>
              <a:rPr lang="en-GB" sz="1000" dirty="0">
                <a:solidFill>
                  <a:prstClr val="black"/>
                </a:solidFill>
              </a:rPr>
              <a:t>Tel.: + 44 (0) 1564 711224     E-mail: projectoffice@icdp.net     Web: www.icdp.net </a:t>
            </a:r>
          </a:p>
          <a:p>
            <a:pPr algn="ctr"/>
            <a:r>
              <a:rPr lang="en-GB" sz="700" dirty="0">
                <a:solidFill>
                  <a:prstClr val="black"/>
                </a:solidFill>
              </a:rPr>
              <a:t>Limited company registered in the UK, no. 6262484</a:t>
            </a:r>
          </a:p>
        </p:txBody>
      </p:sp>
    </p:spTree>
    <p:extLst>
      <p:ext uri="{BB962C8B-B14F-4D97-AF65-F5344CB8AC3E}">
        <p14:creationId xmlns:p14="http://schemas.microsoft.com/office/powerpoint/2010/main" val="417161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90488" y="744538"/>
            <a:ext cx="6618287" cy="3724275"/>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zh-CN" dirty="0"/>
              <a:t>First, a few words about ICDP.</a:t>
            </a:r>
          </a:p>
          <a:p>
            <a:pPr eaLnBrk="1" hangingPunct="1">
              <a:spcBef>
                <a:spcPct val="0"/>
              </a:spcBef>
            </a:pPr>
            <a:r>
              <a:rPr lang="en-GB" altLang="zh-CN" dirty="0"/>
              <a:t>We are a unique organisation, established as an industry funded research organisation almost 20 years ago, focussed only on looking for a better distribution model, given that the one we have today has been around largely unchanged for almost a hundred years.</a:t>
            </a:r>
          </a:p>
          <a:p>
            <a:pPr eaLnBrk="1" hangingPunct="1">
              <a:spcBef>
                <a:spcPct val="0"/>
              </a:spcBef>
            </a:pPr>
            <a:r>
              <a:rPr lang="en-GB" altLang="zh-CN" dirty="0"/>
              <a:t>Our roots are in Europe, but we are looking to establish an ICDP presence in the main growth markets, including China where our first research programme is under way, and we hope to launch in Brazil with a pilot study in the coming months.</a:t>
            </a:r>
          </a:p>
          <a:p>
            <a:pPr eaLnBrk="1" hangingPunct="1">
              <a:spcBef>
                <a:spcPct val="0"/>
              </a:spcBef>
            </a:pPr>
            <a:r>
              <a:rPr lang="en-GB" altLang="zh-CN" dirty="0"/>
              <a:t>Although research lies at the core of our business, we also offer consulting services, provide distribution data and are launching management education. </a:t>
            </a:r>
          </a:p>
          <a:p>
            <a:pPr eaLnBrk="1" hangingPunct="1">
              <a:spcBef>
                <a:spcPct val="0"/>
              </a:spcBef>
            </a:pPr>
            <a:r>
              <a:rPr lang="en-GB" altLang="zh-CN" dirty="0"/>
              <a:t>Our research programmes members are supported by most of the manufacturers, large importer and dealer groups, OE suppliers and their trade associations.</a:t>
            </a:r>
          </a:p>
          <a:p>
            <a:pPr eaLnBrk="1" hangingPunct="1">
              <a:spcBef>
                <a:spcPct val="0"/>
              </a:spcBef>
            </a:pPr>
            <a:endParaRPr lang="en-GB" altLang="zh-CN" dirty="0"/>
          </a:p>
          <a:p>
            <a:pPr eaLnBrk="1" hangingPunct="1">
              <a:spcBef>
                <a:spcPct val="0"/>
              </a:spcBef>
            </a:pPr>
            <a:r>
              <a:rPr lang="en-GB" altLang="zh-CN" dirty="0"/>
              <a:t>CHINA – 20% OF PARC HAS AN ACCIDENT EACH YEAR</a:t>
            </a:r>
            <a:endParaRPr lang="en-US" altLang="zh-CN" dirty="0"/>
          </a:p>
        </p:txBody>
      </p:sp>
      <p:sp>
        <p:nvSpPr>
          <p:cNvPr id="20483" name="Slide Number Placeholder 3"/>
          <p:cNvSpPr>
            <a:spLocks noGrp="1"/>
          </p:cNvSpPr>
          <p:nvPr>
            <p:ph type="sldNum" sz="quarter" idx="3"/>
          </p:nvPr>
        </p:nvSpPr>
        <p:spPr/>
        <p:txBody>
          <a:bodyPr/>
          <a:lstStyle/>
          <a:p>
            <a:pPr fontAlgn="base">
              <a:spcBef>
                <a:spcPct val="0"/>
              </a:spcBef>
              <a:spcAft>
                <a:spcPct val="0"/>
              </a:spcAft>
              <a:defRPr/>
            </a:pPr>
            <a:fld id="{338F3189-6209-4136-AAE8-A46484F58A73}" type="slidenum">
              <a:rPr lang="en-GB" altLang="zh-CN" smtClean="0">
                <a:solidFill>
                  <a:prstClr val="black"/>
                </a:solidFill>
              </a:rPr>
              <a:pPr fontAlgn="base">
                <a:spcBef>
                  <a:spcPct val="0"/>
                </a:spcBef>
                <a:spcAft>
                  <a:spcPct val="0"/>
                </a:spcAft>
                <a:defRPr/>
              </a:pPr>
              <a:t>3</a:t>
            </a:fld>
            <a:endParaRPr lang="en-GB" altLang="zh-CN">
              <a:solidFill>
                <a:prstClr val="black"/>
              </a:solidFill>
            </a:endParaRPr>
          </a:p>
        </p:txBody>
      </p:sp>
    </p:spTree>
    <p:extLst>
      <p:ext uri="{BB962C8B-B14F-4D97-AF65-F5344CB8AC3E}">
        <p14:creationId xmlns:p14="http://schemas.microsoft.com/office/powerpoint/2010/main" val="330652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parts to the presentation,</a:t>
            </a:r>
            <a:r>
              <a:rPr lang="en-GB" baseline="0" dirty="0"/>
              <a:t> which is focussed on the European dealer environment:</a:t>
            </a:r>
            <a:endParaRPr lang="en-GB" dirty="0"/>
          </a:p>
          <a:p>
            <a:endParaRPr lang="en-GB" dirty="0"/>
          </a:p>
          <a:p>
            <a:pPr marL="171450" indent="-171450">
              <a:buFont typeface="Arial"/>
              <a:buChar char="•"/>
            </a:pPr>
            <a:r>
              <a:rPr lang="en-GB" dirty="0"/>
              <a:t>External</a:t>
            </a:r>
            <a:r>
              <a:rPr lang="en-GB" baseline="0" dirty="0"/>
              <a:t> forces and industry economics mean that change is inevitable</a:t>
            </a:r>
          </a:p>
          <a:p>
            <a:pPr marL="171450" indent="-171450">
              <a:buFont typeface="Arial"/>
              <a:buChar char="•"/>
            </a:pPr>
            <a:r>
              <a:rPr lang="en-GB" baseline="0" dirty="0"/>
              <a:t>We see three broad scenarios for the future, having discounted a fourth</a:t>
            </a:r>
          </a:p>
          <a:p>
            <a:pPr marL="171450" indent="-171450">
              <a:buFont typeface="Arial"/>
              <a:buChar char="•"/>
            </a:pPr>
            <a:r>
              <a:rPr lang="en-GB" dirty="0"/>
              <a:t>Dealers should prepare</a:t>
            </a:r>
            <a:r>
              <a:rPr lang="en-GB" baseline="0" dirty="0"/>
              <a:t> for these challenges now, rather than wait and see until their OEM partners impose changes</a:t>
            </a:r>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01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a:t>4 </a:t>
            </a:r>
            <a:r>
              <a:rPr lang="en-GB" dirty="0"/>
              <a:t>YEARS AGO – DECLINE OF OUTLETS</a:t>
            </a:r>
          </a:p>
          <a:p>
            <a:r>
              <a:rPr lang="en-GB" dirty="0"/>
              <a:t>MARGINS LOWEST IN EUROPE</a:t>
            </a:r>
          </a:p>
          <a:p>
            <a:r>
              <a:rPr lang="en-GB" dirty="0"/>
              <a:t>INSURERS WERE DRIVING THE MARKET [AND CLAIM MANAGEMENT COMPANIES]</a:t>
            </a:r>
          </a:p>
          <a:p>
            <a:pPr marL="171450" indent="-171450">
              <a:buFont typeface="Wingdings"/>
              <a:buChar char="Ø"/>
            </a:pPr>
            <a:r>
              <a:rPr lang="en-GB" dirty="0"/>
              <a:t>INSURERS STEERING ALL WORK</a:t>
            </a:r>
          </a:p>
          <a:p>
            <a:pPr marL="171450" indent="-171450">
              <a:buFont typeface="Wingdings"/>
              <a:buChar char="Ø"/>
            </a:pPr>
            <a:r>
              <a:rPr lang="en-GB" dirty="0"/>
              <a:t>INSURERS: </a:t>
            </a:r>
          </a:p>
          <a:p>
            <a:pPr marL="628650" lvl="1" indent="-171450">
              <a:buFont typeface="Wingdings"/>
              <a:buChar char="Ø"/>
            </a:pPr>
            <a:r>
              <a:rPr lang="en-GB" dirty="0"/>
              <a:t>OPTIMISED = CHEAP, QUALITY = LOW FOR CAR OWNERS</a:t>
            </a:r>
          </a:p>
          <a:p>
            <a:pPr marL="628650" lvl="1" indent="-171450">
              <a:buFont typeface="Wingdings"/>
              <a:buChar char="Ø"/>
            </a:pPr>
            <a:r>
              <a:rPr lang="en-GB" dirty="0"/>
              <a:t>INSURERS WRITING TERMS THAT STEERED MOST CUSTOMERS</a:t>
            </a:r>
          </a:p>
          <a:p>
            <a:pPr marL="171450" indent="-171450">
              <a:buFont typeface="Wingdings"/>
              <a:buChar char="Ø"/>
            </a:pPr>
            <a:endParaRPr lang="en-GB" dirty="0"/>
          </a:p>
          <a:p>
            <a:pPr marL="171450" indent="-171450">
              <a:buFont typeface="Wingdings"/>
              <a:buChar char="Ø"/>
            </a:pPr>
            <a:r>
              <a:rPr lang="en-GB" dirty="0"/>
              <a:t>COMPETITION INVESTIGATION &gt; LIMITED ABILITY OF INSURERS TO STEER WORK –</a:t>
            </a:r>
            <a:r>
              <a:rPr lang="en-GB" baseline="0" dirty="0"/>
              <a:t> </a:t>
            </a:r>
            <a:r>
              <a:rPr lang="en-GB" u="sng" baseline="0" dirty="0"/>
              <a:t>especially for not at fault drivers</a:t>
            </a:r>
            <a:endParaRPr lang="en-GB" u="sng" dirty="0"/>
          </a:p>
          <a:p>
            <a:pPr marL="171450" indent="-171450">
              <a:buFont typeface="Wingdings"/>
              <a:buChar char="Ø"/>
            </a:pPr>
            <a:r>
              <a:rPr lang="en-GB" dirty="0"/>
              <a:t>DIFFICULT TO SEE HOW MUCH IMPACT, BUT </a:t>
            </a:r>
            <a:r>
              <a:rPr lang="en-GB" u="sng" dirty="0"/>
              <a:t>SEEMS MORE BALANCED NOW</a:t>
            </a:r>
          </a:p>
          <a:p>
            <a:pPr marL="171450" indent="-171450">
              <a:buFont typeface="Wingdings"/>
              <a:buChar char="Ø"/>
            </a:pPr>
            <a:endParaRPr lang="en-GB" dirty="0"/>
          </a:p>
          <a:p>
            <a:pPr marL="171450" indent="-171450">
              <a:buFont typeface="Wingdings"/>
              <a:buChar char="Ø"/>
            </a:pPr>
            <a:r>
              <a:rPr lang="en-GB" dirty="0"/>
              <a:t>BODY REPAIRERS – SAW INSURERS AS ‘WORK PROVIDERS’</a:t>
            </a:r>
          </a:p>
          <a:p>
            <a:pPr marL="628650" lvl="1" indent="-171450">
              <a:buFont typeface="Wingdings"/>
              <a:buChar char="Ø"/>
            </a:pPr>
            <a:r>
              <a:rPr lang="en-GB" dirty="0"/>
              <a:t>DEALER GROUPS NOT THAT INTERESTED IN CRASH REPAIR, 10-15 DLRS PER BODYSHOP, BIG SCALE, MULTIBRAND</a:t>
            </a:r>
          </a:p>
          <a:p>
            <a:pPr marL="628650" lvl="1" indent="-171450">
              <a:buFont typeface="Wingdings"/>
              <a:buChar char="Ø"/>
            </a:pPr>
            <a:r>
              <a:rPr lang="en-GB" dirty="0"/>
              <a:t>BUT INDEPENDENTS DOMINANT IN UK</a:t>
            </a:r>
          </a:p>
          <a:p>
            <a:pPr marL="628650" lvl="1" indent="-171450">
              <a:buFont typeface="Wingdings"/>
              <a:buChar char="Ø"/>
            </a:pPr>
            <a:endParaRPr lang="en-GB" dirty="0"/>
          </a:p>
          <a:p>
            <a:pPr marL="171450" indent="-171450">
              <a:buFont typeface="Wingdings"/>
              <a:buChar char="Ø"/>
            </a:pPr>
            <a:r>
              <a:rPr lang="en-GB" dirty="0"/>
              <a:t>OEMS – DEALERS NOT INTERESTED IN CRASH REPAIR, BUT ARE IN SUPPLYING PARTS</a:t>
            </a:r>
          </a:p>
          <a:p>
            <a:pPr marL="628650" lvl="1" indent="-171450">
              <a:buFont typeface="Wingdings"/>
              <a:buChar char="Ø"/>
            </a:pPr>
            <a:r>
              <a:rPr lang="en-GB" dirty="0"/>
              <a:t>HEALTHY MARGINS</a:t>
            </a:r>
          </a:p>
          <a:p>
            <a:pPr marL="628650" lvl="1" indent="-171450">
              <a:buFont typeface="Wingdings"/>
              <a:buChar char="Ø"/>
            </a:pPr>
            <a:r>
              <a:rPr lang="en-GB" dirty="0"/>
              <a:t>‘FACELIFT’ HELPS KEEP AHEAD ON PRICING AND GENUINE PARTS</a:t>
            </a:r>
          </a:p>
          <a:p>
            <a:pPr marL="628650" lvl="1" indent="-171450">
              <a:buFont typeface="Wingdings"/>
              <a:buChar char="Ø"/>
            </a:pPr>
            <a:endParaRPr lang="en-GB" dirty="0"/>
          </a:p>
          <a:p>
            <a:pPr marL="171450" indent="-171450">
              <a:buFont typeface="Wingdings"/>
              <a:buChar char="Ø"/>
            </a:pPr>
            <a:r>
              <a:rPr lang="en-GB" dirty="0"/>
              <a:t>TELEMATICS = CONNECTED CAR – </a:t>
            </a:r>
          </a:p>
          <a:p>
            <a:pPr marL="628650" lvl="1" indent="-171450">
              <a:buFont typeface="Wingdings"/>
              <a:buChar char="Ø"/>
            </a:pPr>
            <a:r>
              <a:rPr lang="en-GB" dirty="0"/>
              <a:t>WHO RESPOINDS FIRST</a:t>
            </a:r>
          </a:p>
          <a:p>
            <a:pPr marL="628650" lvl="1" indent="-171450">
              <a:buFont typeface="Wingdings"/>
              <a:buChar char="Ø"/>
            </a:pPr>
            <a:r>
              <a:rPr lang="en-GB" dirty="0"/>
              <a:t>GET IN FIRST, UNLIKELY TO MOVE THE CAR</a:t>
            </a:r>
          </a:p>
          <a:p>
            <a:pPr marL="171450" indent="-171450">
              <a:buFont typeface="Wingdings"/>
              <a:buChar char="Ø"/>
            </a:pPr>
            <a:endParaRPr lang="fr-FR" dirty="0"/>
          </a:p>
          <a:p>
            <a:pPr marL="171450" indent="-171450">
              <a:buFont typeface="Wingdings"/>
              <a:buChar char="Ø"/>
            </a:pPr>
            <a:endParaRPr lang="fr-FR" dirty="0"/>
          </a:p>
        </p:txBody>
      </p:sp>
      <p:sp>
        <p:nvSpPr>
          <p:cNvPr id="4" name="Espace réservé du numéro de diapositive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92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INDEXED – MEDIUM AND LARGE, INDEPENDENTS, DOMINATE MARKET CAPACITY, EVEN IF DOWN</a:t>
            </a:r>
          </a:p>
          <a:p>
            <a:endParaRPr lang="en-GB" dirty="0"/>
          </a:p>
          <a:p>
            <a:r>
              <a:rPr lang="en-GB" dirty="0"/>
              <a:t>DEALERS NOT INTERESTED</a:t>
            </a:r>
          </a:p>
          <a:p>
            <a:endParaRPr lang="en-GB" dirty="0"/>
          </a:p>
          <a:p>
            <a:r>
              <a:rPr lang="en-GB" dirty="0"/>
              <a:t>SMALL CRASH REPAIRERS STABILISED</a:t>
            </a:r>
          </a:p>
          <a:p>
            <a:endParaRPr lang="en-GB" dirty="0"/>
          </a:p>
          <a:p>
            <a:r>
              <a:rPr lang="en-GB" dirty="0"/>
              <a:t>LARGER BODYSHOPS BETTER ABLE TO INDUSTRIALISE PROCESS</a:t>
            </a:r>
          </a:p>
          <a:p>
            <a:endParaRPr lang="en-GB" dirty="0"/>
          </a:p>
          <a:p>
            <a:r>
              <a:rPr lang="en-GB" dirty="0"/>
              <a:t>AND BUY NEW TECH, SUCH AS NEW PAINT SOLUTIONS</a:t>
            </a:r>
          </a:p>
          <a:p>
            <a:endParaRPr lang="en-GB" dirty="0"/>
          </a:p>
          <a:p>
            <a:r>
              <a:rPr lang="en-GB" dirty="0"/>
              <a:t>VERY DIFFERENT TO SPAIN (SMALL IMT) AND FRANCE (SMALL FRANCHISED DEALER REPAIR SHOPS)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67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aseline="0" dirty="0"/>
              <a:t>LOTS OF</a:t>
            </a:r>
            <a:r>
              <a:rPr lang="en-GB" dirty="0"/>
              <a:t> SOURCES, DATA NOT COMPARABLE, FRAUDULENT CLAIMS IN ITALY, KNOWN ISSUE</a:t>
            </a:r>
          </a:p>
          <a:p>
            <a:endParaRPr lang="en-GB" dirty="0"/>
          </a:p>
          <a:p>
            <a:r>
              <a:rPr lang="en-GB" dirty="0"/>
              <a:t>BUT ALL DECLINING</a:t>
            </a:r>
          </a:p>
          <a:p>
            <a:endParaRPr lang="en-GB" baseline="0" dirty="0"/>
          </a:p>
          <a:p>
            <a:r>
              <a:rPr lang="en-GB" baseline="0" dirty="0"/>
              <a:t>NB: The graph on this slide does not include the figures for glass repairs</a:t>
            </a:r>
          </a:p>
          <a:p>
            <a:endParaRPr lang="en-GB" dirty="0"/>
          </a:p>
          <a:p>
            <a:r>
              <a:rPr lang="en-GB" dirty="0"/>
              <a:t>AS FOR FUTURE….AUTONPOMUS CARS A WAY OFF</a:t>
            </a:r>
          </a:p>
          <a:p>
            <a:r>
              <a:rPr lang="en-GB" dirty="0"/>
              <a:t>BUT, STEPPING STONES TO GET THEERE VIA SHIFT FROM FOCUS ON IMPACT ABSOROPTION, TO EVER MORE FOCUS ON AVOIDANCE</a:t>
            </a:r>
          </a:p>
          <a:p>
            <a:endParaRPr lang="en-GB" dirty="0"/>
          </a:p>
          <a:p>
            <a:r>
              <a:rPr lang="en-GB" dirty="0"/>
              <a:t>LOTS OF FACTORS AT PLAY….</a:t>
            </a:r>
          </a:p>
          <a:p>
            <a:endParaRPr lang="en-GB" dirty="0"/>
          </a:p>
          <a:p>
            <a:r>
              <a:rPr lang="en-GB" dirty="0"/>
              <a:t>ABS HAS HAD AN IMPACT ON ACCIDENTS</a:t>
            </a:r>
          </a:p>
          <a:p>
            <a:endParaRPr lang="en-GB" dirty="0"/>
          </a:p>
          <a:p>
            <a:r>
              <a:rPr lang="en-GB" dirty="0"/>
              <a:t>SMALL ACCIDENTS CAN NOW BE HIGH COST - £600 FOR BUMPER RADAR</a:t>
            </a:r>
          </a:p>
          <a:p>
            <a:endParaRPr lang="en-GB" dirty="0"/>
          </a:p>
          <a:p>
            <a:r>
              <a:rPr lang="en-GB" dirty="0"/>
              <a:t>INSURERS SEE PREMIUMS DECLINE, PROBLEM FOR THEM, CASH FLOW IS HOW THEY MAKE THEIR MONEY</a:t>
            </a:r>
          </a:p>
          <a:p>
            <a:endParaRPr lang="en-GB" dirty="0"/>
          </a:p>
          <a:p>
            <a:r>
              <a:rPr lang="en-GB" dirty="0"/>
              <a:t>VOLVO PLEDGE – NO CUSTOMER WILL DIE IN THEIR CAR BY 2020- SAFER ROAD TRAVEL WILL LIKELY ALSO BE A PRIORITY FOR GOVERNMENTS</a:t>
            </a:r>
          </a:p>
          <a:p>
            <a:endParaRPr lang="en-GB" dirty="0"/>
          </a:p>
          <a:p>
            <a:r>
              <a:rPr lang="en-GB" dirty="0"/>
              <a:t>MOST SEE FEWER ACCIDENMTS AND LESS SEVERE ACCIDENTS – MAY MEAN MORE MINOR REPAIR AS WELL AS FEWER SERIOUS IMPACTS – MORE COMPLEX REPAIRS?</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68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FACTORS FOR SUCCESS IN A DECLINING MARKET</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52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“Prior to price comparison website, premiums were increasing quickly”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“Customers now taking out policies with a greater excess (350-500 average)”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“In 2008, a quarter of car insurance policies had an excess of more than £75 for replacing the windscreen. Now almost half do”†</a:t>
            </a:r>
            <a:r>
              <a:rPr lang="en-GB" sz="1200" baseline="0" dirty="0"/>
              <a:t> BBC 2011</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rPr>
              <a:t>“Insurance covers approximately 90% of the cost of crash repair in the UK, 10% paid by customer”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dk1"/>
                </a:solidFill>
              </a:rPr>
              <a:t>DECENT MARGINS IF YOU CAN REACH THE CUSTOMER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dk1"/>
                </a:solidFill>
              </a:rPr>
              <a:t>AUTYORESTORE – WAS MOBILE, THEN OPENED PHYSICAL OUTLETS, THEN BACK TO MOBILKE ONLY – CLEARLY MAKING THIS WORK HAS BEEN A CHALLENGE, - CAN YOU REALSITICALLY DO MORE THAN ONE JOB IN A DAY?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dk1"/>
                </a:solidFill>
              </a:rPr>
              <a:t>DEALER GROUPS NEED MORE WORK TO RESPOND TO DECLINING AFETRMARKET – E.G ARNOLD CLARKE – ADDING TO THEIR RETAIL OFFER, CATEGORY RETENTION [E.G. TYRES] AND CUSTOMER CONTACT AND RETENTION IN GENERAL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dk1"/>
                </a:solidFill>
              </a:rPr>
              <a:t>MANY REPAIRERS BECOME INVISIBLE TO RETAIL CUSTOMERS, IN INDUSTRIAL ESTATES WITH LITTLE ADVERTISING…</a:t>
            </a:r>
            <a:endParaRPr lang="en-GB" sz="120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B4FB9-2D2B-4DA2-BF18-D418341AC23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99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206F14-FFBC-4C60-818D-A38568BF6A3D}"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116969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206F14-FFBC-4C60-818D-A38568BF6A3D}"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326672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206F14-FFBC-4C60-818D-A38568BF6A3D}"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29639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126876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a:solidFill>
                <a:prstClr val="white"/>
              </a:solidFill>
            </a:endParaRPr>
          </a:p>
        </p:txBody>
      </p:sp>
      <p:sp>
        <p:nvSpPr>
          <p:cNvPr id="2" name="Title 1"/>
          <p:cNvSpPr>
            <a:spLocks noGrp="1"/>
          </p:cNvSpPr>
          <p:nvPr>
            <p:ph type="ctrTitle"/>
          </p:nvPr>
        </p:nvSpPr>
        <p:spPr>
          <a:xfrm>
            <a:off x="158110" y="1988840"/>
            <a:ext cx="7710395" cy="1944216"/>
          </a:xfrm>
        </p:spPr>
        <p:txBody>
          <a:bodyPr anchor="t" anchorCtr="0"/>
          <a:lstStyle>
            <a:lvl1pPr algn="l">
              <a:defRPr sz="2800">
                <a:solidFill>
                  <a:schemeClr val="tx1"/>
                </a:solidFill>
              </a:defRPr>
            </a:lvl1pPr>
          </a:lstStyle>
          <a:p>
            <a:r>
              <a:rPr lang="en-GB" noProof="0"/>
              <a:t>Click to edit Master title style</a:t>
            </a:r>
          </a:p>
        </p:txBody>
      </p:sp>
      <p:sp>
        <p:nvSpPr>
          <p:cNvPr id="3" name="Subtitle 2"/>
          <p:cNvSpPr>
            <a:spLocks noGrp="1"/>
          </p:cNvSpPr>
          <p:nvPr>
            <p:ph type="subTitle" idx="1"/>
          </p:nvPr>
        </p:nvSpPr>
        <p:spPr>
          <a:xfrm>
            <a:off x="158110" y="4149080"/>
            <a:ext cx="7710395" cy="1440160"/>
          </a:xfrm>
        </p:spPr>
        <p:txBody>
          <a:bodyPr>
            <a:normAutofit/>
          </a:bodyPr>
          <a:lstStyle>
            <a:lvl1pPr marL="0" indent="0" algn="l">
              <a:buNone/>
              <a:defRPr sz="200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10"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11" name="Rectangle 10"/>
          <p:cNvSpPr/>
          <p:nvPr userDrawn="1"/>
        </p:nvSpPr>
        <p:spPr>
          <a:xfrm>
            <a:off x="0" y="6309320"/>
            <a:ext cx="12192000" cy="72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a:solidFill>
                <a:prstClr val="white"/>
              </a:solidFill>
            </a:endParaRPr>
          </a:p>
        </p:txBody>
      </p:sp>
      <p:sp>
        <p:nvSpPr>
          <p:cNvPr id="13" name="Picture Placeholder 12"/>
          <p:cNvSpPr>
            <a:spLocks noGrp="1"/>
          </p:cNvSpPr>
          <p:nvPr>
            <p:ph type="pic" sz="quarter" idx="10"/>
          </p:nvPr>
        </p:nvSpPr>
        <p:spPr>
          <a:xfrm>
            <a:off x="8045756" y="1989138"/>
            <a:ext cx="3987984" cy="3600450"/>
          </a:xfrm>
        </p:spPr>
        <p:txBody>
          <a:bodyPr/>
          <a:lstStyle/>
          <a:p>
            <a:r>
              <a:rPr lang="en-GB" noProof="0"/>
              <a:t>Drag picture to placeholder or click icon to add</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508" y="122400"/>
            <a:ext cx="5300218" cy="1026000"/>
          </a:xfrm>
          <a:prstGeom prst="rect">
            <a:avLst/>
          </a:prstGeom>
        </p:spPr>
      </p:pic>
    </p:spTree>
    <p:extLst>
      <p:ext uri="{BB962C8B-B14F-4D97-AF65-F5344CB8AC3E}">
        <p14:creationId xmlns:p14="http://schemas.microsoft.com/office/powerpoint/2010/main" val="1556318131"/>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126876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a:solidFill>
                <a:prstClr val="white"/>
              </a:solidFill>
            </a:endParaRPr>
          </a:p>
        </p:txBody>
      </p:sp>
      <p:sp>
        <p:nvSpPr>
          <p:cNvPr id="2" name="Title 1"/>
          <p:cNvSpPr>
            <a:spLocks noGrp="1"/>
          </p:cNvSpPr>
          <p:nvPr>
            <p:ph type="ctrTitle"/>
          </p:nvPr>
        </p:nvSpPr>
        <p:spPr>
          <a:xfrm>
            <a:off x="158110" y="1988840"/>
            <a:ext cx="7710395" cy="1944216"/>
          </a:xfrm>
        </p:spPr>
        <p:txBody>
          <a:bodyPr anchor="t" anchorCtr="0"/>
          <a:lstStyle>
            <a:lvl1pPr algn="l">
              <a:defRPr sz="2800">
                <a:solidFill>
                  <a:schemeClr val="tx1"/>
                </a:solidFill>
              </a:defRPr>
            </a:lvl1pPr>
          </a:lstStyle>
          <a:p>
            <a:r>
              <a:rPr lang="en-GB" noProof="0"/>
              <a:t>Click to edit Master title style</a:t>
            </a:r>
          </a:p>
        </p:txBody>
      </p:sp>
      <p:sp>
        <p:nvSpPr>
          <p:cNvPr id="3" name="Subtitle 2"/>
          <p:cNvSpPr>
            <a:spLocks noGrp="1"/>
          </p:cNvSpPr>
          <p:nvPr>
            <p:ph type="subTitle" idx="1"/>
          </p:nvPr>
        </p:nvSpPr>
        <p:spPr>
          <a:xfrm>
            <a:off x="158110" y="4149080"/>
            <a:ext cx="7710395" cy="1440160"/>
          </a:xfrm>
        </p:spPr>
        <p:txBody>
          <a:bodyPr>
            <a:normAutofit/>
          </a:bodyPr>
          <a:lstStyle>
            <a:lvl1pPr marL="0" indent="0" algn="l">
              <a:buNone/>
              <a:defRPr sz="200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10"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11" name="Rectangle 10"/>
          <p:cNvSpPr/>
          <p:nvPr userDrawn="1"/>
        </p:nvSpPr>
        <p:spPr>
          <a:xfrm>
            <a:off x="0" y="6309320"/>
            <a:ext cx="12192000" cy="72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a:solidFill>
                <a:prstClr val="white"/>
              </a:solidFill>
            </a:endParaRPr>
          </a:p>
        </p:txBody>
      </p:sp>
      <p:sp>
        <p:nvSpPr>
          <p:cNvPr id="13" name="Picture Placeholder 12"/>
          <p:cNvSpPr>
            <a:spLocks noGrp="1"/>
          </p:cNvSpPr>
          <p:nvPr>
            <p:ph type="pic" sz="quarter" idx="10"/>
          </p:nvPr>
        </p:nvSpPr>
        <p:spPr>
          <a:xfrm>
            <a:off x="8045756" y="1989138"/>
            <a:ext cx="3987984" cy="3600450"/>
          </a:xfrm>
        </p:spPr>
        <p:txBody>
          <a:bodyPr/>
          <a:lstStyle/>
          <a:p>
            <a:r>
              <a:rPr lang="en-GB" noProof="0"/>
              <a:t>Drag picture to placeholder or click icon to add</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508" y="122400"/>
            <a:ext cx="5300218" cy="1026000"/>
          </a:xfrm>
          <a:prstGeom prst="rect">
            <a:avLst/>
          </a:prstGeom>
        </p:spPr>
      </p:pic>
    </p:spTree>
    <p:extLst>
      <p:ext uri="{BB962C8B-B14F-4D97-AF65-F5344CB8AC3E}">
        <p14:creationId xmlns:p14="http://schemas.microsoft.com/office/powerpoint/2010/main" val="3077191521"/>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noAutofit/>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7"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034384655"/>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110" y="4406902"/>
            <a:ext cx="11875781" cy="1362075"/>
          </a:xfrm>
        </p:spPr>
        <p:txBody>
          <a:bodyPr anchor="t"/>
          <a:lstStyle>
            <a:lvl1pPr algn="l">
              <a:defRPr sz="4000" b="1" cap="all"/>
            </a:lvl1pPr>
          </a:lstStyle>
          <a:p>
            <a:r>
              <a:rPr lang="en-GB" noProof="0"/>
              <a:t>Click to edit Master title style</a:t>
            </a:r>
          </a:p>
        </p:txBody>
      </p:sp>
      <p:sp>
        <p:nvSpPr>
          <p:cNvPr id="3" name="Text Placeholder 2"/>
          <p:cNvSpPr>
            <a:spLocks noGrp="1"/>
          </p:cNvSpPr>
          <p:nvPr>
            <p:ph type="body" idx="1"/>
          </p:nvPr>
        </p:nvSpPr>
        <p:spPr>
          <a:xfrm>
            <a:off x="158110" y="2906713"/>
            <a:ext cx="1187578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Click to edit Master text styles</a:t>
            </a:r>
          </a:p>
        </p:txBody>
      </p:sp>
      <p:sp>
        <p:nvSpPr>
          <p:cNvPr id="8"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7"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178082956"/>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sz="half" idx="1"/>
          </p:nvPr>
        </p:nvSpPr>
        <p:spPr>
          <a:xfrm>
            <a:off x="158110" y="980729"/>
            <a:ext cx="5836290" cy="5040560"/>
          </a:xfrm>
        </p:spPr>
        <p:txBody>
          <a:bodyPr>
            <a:no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197600" y="980729"/>
            <a:ext cx="5836290" cy="5040560"/>
          </a:xfrm>
        </p:spPr>
        <p:txBody>
          <a:bodyPr>
            <a:no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8"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670935297"/>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noProof="0"/>
              <a:t>Click to edit Master title style</a:t>
            </a:r>
          </a:p>
        </p:txBody>
      </p:sp>
      <p:sp>
        <p:nvSpPr>
          <p:cNvPr id="3" name="Text Placeholder 2"/>
          <p:cNvSpPr>
            <a:spLocks noGrp="1"/>
          </p:cNvSpPr>
          <p:nvPr>
            <p:ph type="body" idx="1"/>
          </p:nvPr>
        </p:nvSpPr>
        <p:spPr>
          <a:xfrm>
            <a:off x="158110" y="980728"/>
            <a:ext cx="5838407" cy="639762"/>
          </a:xfrm>
        </p:spPr>
        <p:style>
          <a:lnRef idx="1">
            <a:schemeClr val="accent1"/>
          </a:lnRef>
          <a:fillRef idx="2">
            <a:schemeClr val="accent1"/>
          </a:fillRef>
          <a:effectRef idx="1">
            <a:schemeClr val="accent1"/>
          </a:effectRef>
          <a:fontRef idx="none"/>
        </p:style>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158110" y="1620490"/>
            <a:ext cx="5838407" cy="4400798"/>
          </a:xfrm>
          <a:ln w="9525">
            <a:solidFill>
              <a:schemeClr val="accent1"/>
            </a:solidFill>
          </a:ln>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p:cNvSpPr>
            <a:spLocks noGrp="1"/>
          </p:cNvSpPr>
          <p:nvPr>
            <p:ph type="body" sz="quarter" idx="3"/>
          </p:nvPr>
        </p:nvSpPr>
        <p:spPr>
          <a:xfrm>
            <a:off x="6193367" y="980728"/>
            <a:ext cx="5840523" cy="639762"/>
          </a:xfrm>
        </p:spPr>
        <p:style>
          <a:lnRef idx="1">
            <a:schemeClr val="accent1"/>
          </a:lnRef>
          <a:fillRef idx="2">
            <a:schemeClr val="accent1"/>
          </a:fillRef>
          <a:effectRef idx="1">
            <a:schemeClr val="accent1"/>
          </a:effectRef>
          <a:fontRef idx="none"/>
        </p:style>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6193367" y="1620490"/>
            <a:ext cx="5840523" cy="4400798"/>
          </a:xfrm>
          <a:ln w="9525">
            <a:solidFill>
              <a:schemeClr val="accent1"/>
            </a:solidFill>
          </a:ln>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Footer Placeholder 4"/>
          <p:cNvSpPr>
            <a:spLocks noGrp="1"/>
          </p:cNvSpPr>
          <p:nvPr>
            <p:ph type="ftr" sz="quarter" idx="11"/>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10" name="Slide Number Placeholder 5"/>
          <p:cNvSpPr>
            <a:spLocks noGrp="1"/>
          </p:cNvSpPr>
          <p:nvPr>
            <p:ph type="sldNum" sz="quarter" idx="12"/>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778938217"/>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7"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5"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314355969"/>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4"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0484001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206F14-FFBC-4C60-818D-A38568BF6A3D}"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170252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09" y="980728"/>
            <a:ext cx="4462575" cy="1080120"/>
          </a:xfrm>
        </p:spPr>
        <p:txBody>
          <a:bodyPr anchor="b"/>
          <a:lstStyle>
            <a:lvl1pPr algn="l">
              <a:defRPr sz="2000" b="1"/>
            </a:lvl1pPr>
          </a:lstStyle>
          <a:p>
            <a:r>
              <a:rPr lang="en-GB" noProof="0"/>
              <a:t>Click to edit Master title style</a:t>
            </a:r>
          </a:p>
        </p:txBody>
      </p:sp>
      <p:sp>
        <p:nvSpPr>
          <p:cNvPr id="3" name="Content Placeholder 2"/>
          <p:cNvSpPr>
            <a:spLocks noGrp="1"/>
          </p:cNvSpPr>
          <p:nvPr>
            <p:ph idx="1"/>
          </p:nvPr>
        </p:nvSpPr>
        <p:spPr>
          <a:xfrm>
            <a:off x="4766734" y="980728"/>
            <a:ext cx="7267157" cy="5040560"/>
          </a:xfrm>
        </p:spPr>
        <p:txBody>
          <a:bodyPr>
            <a:no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Placeholder 3"/>
          <p:cNvSpPr>
            <a:spLocks noGrp="1"/>
          </p:cNvSpPr>
          <p:nvPr>
            <p:ph type="body" sz="half" idx="2"/>
          </p:nvPr>
        </p:nvSpPr>
        <p:spPr>
          <a:xfrm>
            <a:off x="158109" y="2059992"/>
            <a:ext cx="4462575" cy="3982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
        <p:nvSpPr>
          <p:cNvPr id="9"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7"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84301876"/>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9554" y="4800600"/>
            <a:ext cx="7315200" cy="566738"/>
          </a:xfrm>
        </p:spPr>
        <p:txBody>
          <a:bodyPr anchor="b"/>
          <a:lstStyle>
            <a:lvl1pPr algn="l">
              <a:defRPr sz="2000" b="1"/>
            </a:lvl1pPr>
          </a:lstStyle>
          <a:p>
            <a:r>
              <a:rPr lang="en-GB" noProof="0"/>
              <a:t>Click to edit Master title style</a:t>
            </a:r>
          </a:p>
        </p:txBody>
      </p:sp>
      <p:sp>
        <p:nvSpPr>
          <p:cNvPr id="3" name="Picture Placeholder 2"/>
          <p:cNvSpPr>
            <a:spLocks noGrp="1"/>
          </p:cNvSpPr>
          <p:nvPr>
            <p:ph type="pic" idx="1"/>
          </p:nvPr>
        </p:nvSpPr>
        <p:spPr>
          <a:xfrm>
            <a:off x="2414434" y="980729"/>
            <a:ext cx="7315200" cy="3746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Drag picture to placeholder or click icon to add</a:t>
            </a:r>
          </a:p>
        </p:txBody>
      </p:sp>
      <p:sp>
        <p:nvSpPr>
          <p:cNvPr id="4" name="Text Placeholder 3"/>
          <p:cNvSpPr>
            <a:spLocks noGrp="1"/>
          </p:cNvSpPr>
          <p:nvPr>
            <p:ph type="body" sz="half" idx="2"/>
          </p:nvPr>
        </p:nvSpPr>
        <p:spPr>
          <a:xfrm>
            <a:off x="242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
        <p:nvSpPr>
          <p:cNvPr id="9"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8"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338721298"/>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Vertical Text Placeholder 2"/>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7"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467375655"/>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80728"/>
            <a:ext cx="3194690" cy="5040560"/>
          </a:xfrm>
        </p:spPr>
        <p:txBody>
          <a:bodyPr vert="eaVert"/>
          <a:lstStyle>
            <a:lvl1pPr>
              <a:defRPr>
                <a:solidFill>
                  <a:schemeClr val="tx1"/>
                </a:solidFill>
              </a:defRPr>
            </a:lvl1pPr>
          </a:lstStyle>
          <a:p>
            <a:r>
              <a:rPr lang="en-GB" noProof="0"/>
              <a:t>Click to edit Master title style</a:t>
            </a:r>
          </a:p>
        </p:txBody>
      </p:sp>
      <p:sp>
        <p:nvSpPr>
          <p:cNvPr id="3" name="Vertical Text Placeholder 2"/>
          <p:cNvSpPr>
            <a:spLocks noGrp="1"/>
          </p:cNvSpPr>
          <p:nvPr>
            <p:ph type="body" orient="vert" idx="1"/>
          </p:nvPr>
        </p:nvSpPr>
        <p:spPr>
          <a:xfrm>
            <a:off x="158110" y="980728"/>
            <a:ext cx="8477890" cy="5040560"/>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defRPr>
            </a:lvl1pPr>
          </a:lstStyle>
          <a:p>
            <a:endParaRPr lang="en-GB">
              <a:solidFill>
                <a:prstClr val="black"/>
              </a:solidFill>
            </a:endParaRPr>
          </a:p>
        </p:txBody>
      </p:sp>
      <p:sp>
        <p:nvSpPr>
          <p:cNvPr id="7"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81355618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967486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699735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96795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286159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1821710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84621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206F14-FFBC-4C60-818D-A38568BF6A3D}"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1473166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147281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1606498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3054366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1234160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CDC12B-8FC5-430F-A1B3-38434DE02A0E}"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6AEFC-66C0-4AA8-BA11-BF0E826238E0}" type="slidenum">
              <a:rPr lang="en-GB" smtClean="0"/>
              <a:pPr/>
              <a:t>‹#›</a:t>
            </a:fld>
            <a:endParaRPr lang="en-GB"/>
          </a:p>
        </p:txBody>
      </p:sp>
    </p:spTree>
    <p:extLst>
      <p:ext uri="{BB962C8B-B14F-4D97-AF65-F5344CB8AC3E}">
        <p14:creationId xmlns:p14="http://schemas.microsoft.com/office/powerpoint/2010/main" val="313913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206F14-FFBC-4C60-818D-A38568BF6A3D}"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394549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206F14-FFBC-4C60-818D-A38568BF6A3D}" type="datetimeFigureOut">
              <a:rPr lang="en-GB" smtClean="0"/>
              <a:t>01/12/2016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68361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206F14-FFBC-4C60-818D-A38568BF6A3D}" type="datetimeFigureOut">
              <a:rPr lang="en-GB" smtClean="0"/>
              <a:t>01/12/2016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170377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06F14-FFBC-4C60-818D-A38568BF6A3D}" type="datetimeFigureOut">
              <a:rPr lang="en-GB" smtClean="0"/>
              <a:t>01/12/2016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108441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206F14-FFBC-4C60-818D-A38568BF6A3D}"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59235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206F14-FFBC-4C60-818D-A38568BF6A3D}"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A831C-F541-4A47-81A2-F2D2D3115847}" type="slidenum">
              <a:rPr lang="en-GB" smtClean="0"/>
              <a:t>‹#›</a:t>
            </a:fld>
            <a:endParaRPr lang="en-GB"/>
          </a:p>
        </p:txBody>
      </p:sp>
    </p:spTree>
    <p:extLst>
      <p:ext uri="{BB962C8B-B14F-4D97-AF65-F5344CB8AC3E}">
        <p14:creationId xmlns:p14="http://schemas.microsoft.com/office/powerpoint/2010/main" val="201712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06F14-FFBC-4C60-818D-A38568BF6A3D}" type="datetimeFigureOut">
              <a:rPr lang="en-GB" smtClean="0"/>
              <a:t>01/12/2016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A831C-F541-4A47-81A2-F2D2D3115847}" type="slidenum">
              <a:rPr lang="en-GB" smtClean="0"/>
              <a:t>‹#›</a:t>
            </a:fld>
            <a:endParaRPr lang="en-GB"/>
          </a:p>
        </p:txBody>
      </p:sp>
    </p:spTree>
    <p:extLst>
      <p:ext uri="{BB962C8B-B14F-4D97-AF65-F5344CB8AC3E}">
        <p14:creationId xmlns:p14="http://schemas.microsoft.com/office/powerpoint/2010/main" val="407359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110" y="980729"/>
            <a:ext cx="11875781" cy="5040559"/>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3437243" y="6484806"/>
            <a:ext cx="5317514" cy="268140"/>
          </a:xfrm>
          <a:prstGeom prst="rect">
            <a:avLst/>
          </a:prstGeom>
        </p:spPr>
        <p:txBody>
          <a:bodyPr vert="horz" lIns="91440" tIns="45720" rIns="91440" bIns="45720" rtlCol="0" anchor="ctr"/>
          <a:lstStyle>
            <a:lvl1pPr algn="ctr">
              <a:defRPr sz="1100">
                <a:solidFill>
                  <a:schemeClr val="tx1"/>
                </a:solidFill>
                <a:latin typeface="Calibri" pitchFamily="34" charset="0"/>
              </a:defRPr>
            </a:lvl1pPr>
          </a:lstStyle>
          <a:p>
            <a:r>
              <a:rPr lang="en-GB" dirty="0">
                <a:solidFill>
                  <a:prstClr val="black"/>
                </a:solidFill>
              </a:rPr>
              <a:t>ABP Convention </a:t>
            </a:r>
            <a:r>
              <a:rPr lang="mr-IN" dirty="0">
                <a:solidFill>
                  <a:prstClr val="black"/>
                </a:solidFill>
              </a:rPr>
              <a:t>–</a:t>
            </a:r>
            <a:r>
              <a:rPr lang="en-GB" dirty="0">
                <a:solidFill>
                  <a:prstClr val="black"/>
                </a:solidFill>
              </a:rPr>
              <a:t> November 2016</a:t>
            </a:r>
          </a:p>
        </p:txBody>
      </p:sp>
      <p:sp>
        <p:nvSpPr>
          <p:cNvPr id="7" name="Rectangle 6"/>
          <p:cNvSpPr/>
          <p:nvPr/>
        </p:nvSpPr>
        <p:spPr>
          <a:xfrm>
            <a:off x="0" y="0"/>
            <a:ext cx="12192000" cy="78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a:solidFill>
                <a:prstClr val="white"/>
              </a:solidFill>
            </a:endParaRPr>
          </a:p>
        </p:txBody>
      </p:sp>
      <p:sp>
        <p:nvSpPr>
          <p:cNvPr id="2" name="Title Placeholder 1"/>
          <p:cNvSpPr>
            <a:spLocks noGrp="1"/>
          </p:cNvSpPr>
          <p:nvPr>
            <p:ph type="title"/>
          </p:nvPr>
        </p:nvSpPr>
        <p:spPr>
          <a:xfrm>
            <a:off x="158110" y="0"/>
            <a:ext cx="11875781" cy="784800"/>
          </a:xfrm>
          <a:prstGeom prst="rect">
            <a:avLst/>
          </a:prstGeom>
        </p:spPr>
        <p:txBody>
          <a:bodyPr vert="horz" lIns="91440" tIns="45720" rIns="91440" bIns="45720" rtlCol="0" anchor="ctr">
            <a:noAutofit/>
          </a:bodyPr>
          <a:lstStyle/>
          <a:p>
            <a:r>
              <a:rPr lang="en-GB" noProof="0" dirty="0"/>
              <a:t>Click to edit Master title style</a:t>
            </a:r>
          </a:p>
        </p:txBody>
      </p:sp>
      <p:sp>
        <p:nvSpPr>
          <p:cNvPr id="8" name="Rectangle 7"/>
          <p:cNvSpPr/>
          <p:nvPr/>
        </p:nvSpPr>
        <p:spPr>
          <a:xfrm>
            <a:off x="0" y="6309320"/>
            <a:ext cx="12192000" cy="72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a:solidFill>
                <a:prstClr val="white"/>
              </a:solidFill>
            </a:endParaRPr>
          </a:p>
        </p:txBody>
      </p:sp>
      <p:pic>
        <p:nvPicPr>
          <p:cNvPr id="1026" name="Picture 2" descr="C:\Users\Andrew\Desktop\icdp new logo b&amp;w no straplin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00640" y="6453337"/>
            <a:ext cx="694427" cy="3310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52327" y="6483876"/>
            <a:ext cx="726159" cy="270000"/>
          </a:xfrm>
          <a:prstGeom prst="rect">
            <a:avLst/>
          </a:prstGeom>
        </p:spPr>
        <p:txBody>
          <a:bodyPr vert="horz" lIns="91440" tIns="45720" rIns="91440" bIns="45720" rtlCol="0" anchor="ctr"/>
          <a:lstStyle>
            <a:lvl1pPr>
              <a:defRPr lang="en-GB" sz="1100" smtClean="0">
                <a:latin typeface="Calibri" pitchFamily="34" charset="0"/>
              </a:defRPr>
            </a:lvl1pPr>
          </a:lstStyle>
          <a:p>
            <a:fld id="{781BF919-4ECB-4098-8AC9-336A5923C0E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6199610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hf hdr="0" ftr="0" dt="0"/>
  <p:txStyles>
    <p:titleStyle>
      <a:lvl1pPr algn="l" defTabSz="914400" rtl="0" eaLnBrk="1" latinLnBrk="0" hangingPunct="1">
        <a:spcBef>
          <a:spcPct val="0"/>
        </a:spcBef>
        <a:buNone/>
        <a:defRPr sz="2800" kern="1200">
          <a:solidFill>
            <a:schemeClr val="bg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C00000"/>
        </a:buClr>
        <a:buSzPct val="110000"/>
        <a:buFont typeface="Arial" pitchFamily="34" charset="0"/>
        <a:buChar char="•"/>
        <a:defRPr sz="24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C00000"/>
        </a:buClr>
        <a:buFont typeface="Arial" pitchFamily="34" charset="0"/>
        <a:buChar char="–"/>
        <a:defRPr sz="20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C00000"/>
        </a:buClr>
        <a:buFont typeface="Wingdings" pitchFamily="2" charset="2"/>
        <a:buChar char="§"/>
        <a:defRPr sz="18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C00000"/>
        </a:buClr>
        <a:buFont typeface="Courier New" pitchFamily="49" charset="0"/>
        <a:buChar char="o"/>
        <a:defRPr sz="16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C00000"/>
        </a:buClr>
        <a:buFont typeface="Arial" pitchFamily="34" charset="0"/>
        <a:buChar char="»"/>
        <a:defRPr sz="16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DC12B-8FC5-430F-A1B3-38434DE02A0E}" type="datetimeFigureOut">
              <a:rPr lang="en-GB" smtClean="0"/>
              <a:pPr/>
              <a:t>01/12/2016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6AEFC-66C0-4AA8-BA11-BF0E826238E0}" type="slidenum">
              <a:rPr lang="en-GB" smtClean="0"/>
              <a:pPr/>
              <a:t>‹#›</a:t>
            </a:fld>
            <a:endParaRPr lang="en-GB"/>
          </a:p>
        </p:txBody>
      </p:sp>
    </p:spTree>
    <p:extLst>
      <p:ext uri="{BB962C8B-B14F-4D97-AF65-F5344CB8AC3E}">
        <p14:creationId xmlns:p14="http://schemas.microsoft.com/office/powerpoint/2010/main" val="13886759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google.co.uk/url?sa=i&amp;rct=j&amp;q=&amp;esrc=s&amp;source=images&amp;cd=&amp;cad=rja&amp;uact=8&amp;ved=0ahUKEwiK9szwg8bPAhWE7xQKHY6gD_kQjRwIBw&amp;url=http://www.telenorconnexion.com/stories/nissan&amp;bvm=bv.134495766,d.ZGg&amp;psig=AFQjCNFv8UosMSNWGjvdYL6T4AlYEhLmBQ&amp;ust=1475838172819075" TargetMode="External"/><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gif"/><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buNone/>
            </a:pPr>
            <a:endParaRPr lang="en-GB" dirty="0"/>
          </a:p>
          <a:p>
            <a:pPr algn="ctr">
              <a:buNone/>
            </a:pPr>
            <a:r>
              <a:rPr lang="en-GB" sz="6000" b="1" dirty="0"/>
              <a:t>WELCOME</a:t>
            </a:r>
          </a:p>
          <a:p>
            <a:pPr algn="ctr">
              <a:buNone/>
            </a:pPr>
            <a:r>
              <a:rPr lang="en-GB" sz="3600" b="1" dirty="0"/>
              <a:t>Ben Waller – ICDP</a:t>
            </a:r>
          </a:p>
          <a:p>
            <a:pPr algn="ctr">
              <a:buNone/>
            </a:pPr>
            <a:endParaRPr lang="en-GB" dirty="0"/>
          </a:p>
          <a:p>
            <a:pPr>
              <a:buNone/>
            </a:pPr>
            <a:endParaRPr lang="en-GB" dirty="0"/>
          </a:p>
        </p:txBody>
      </p:sp>
      <p:pic>
        <p:nvPicPr>
          <p:cNvPr id="8" name="Picture 2049" descr="D:\My Documents\ABP CLUB\2008 ABP logos\ABP flag only 3D.jpg"/>
          <p:cNvPicPr>
            <a:picLocks noChangeAspect="1" noChangeArrowheads="1"/>
          </p:cNvPicPr>
          <p:nvPr/>
        </p:nvPicPr>
        <p:blipFill>
          <a:blip r:embed="rId3" cstate="print"/>
          <a:srcRect/>
          <a:stretch>
            <a:fillRect/>
          </a:stretch>
        </p:blipFill>
        <p:spPr bwMode="auto">
          <a:xfrm>
            <a:off x="4849804" y="332656"/>
            <a:ext cx="2448272" cy="1512168"/>
          </a:xfrm>
          <a:prstGeom prst="rect">
            <a:avLst/>
          </a:prstGeom>
          <a:noFill/>
          <a:ln w="9525">
            <a:noFill/>
            <a:miter lim="800000"/>
            <a:headEnd/>
            <a:tailEnd/>
          </a:ln>
        </p:spPr>
      </p:pic>
      <p:pic>
        <p:nvPicPr>
          <p:cNvPr id="9" name="Picture 2" descr="D:\My Documents\ABP CLUB\2007 ABP Club Convention\2009 Convention\2009 Logos\Audatex.jpg"/>
          <p:cNvPicPr>
            <a:picLocks noChangeAspect="1" noChangeArrowheads="1"/>
          </p:cNvPicPr>
          <p:nvPr/>
        </p:nvPicPr>
        <p:blipFill>
          <a:blip r:embed="rId4" cstate="print"/>
          <a:srcRect/>
          <a:stretch>
            <a:fillRect/>
          </a:stretch>
        </p:blipFill>
        <p:spPr bwMode="auto">
          <a:xfrm>
            <a:off x="3575720" y="5517232"/>
            <a:ext cx="4824536" cy="1224136"/>
          </a:xfrm>
          <a:prstGeom prst="rect">
            <a:avLst/>
          </a:prstGeom>
          <a:noFill/>
          <a:ln w="9525">
            <a:noFill/>
            <a:miter lim="800000"/>
            <a:headEnd/>
            <a:tailEnd/>
          </a:ln>
        </p:spPr>
      </p:pic>
    </p:spTree>
    <p:extLst>
      <p:ext uri="{BB962C8B-B14F-4D97-AF65-F5344CB8AC3E}">
        <p14:creationId xmlns:p14="http://schemas.microsoft.com/office/powerpoint/2010/main" val="25385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 niche, go big or go home</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 name="Rectangle 4"/>
          <p:cNvSpPr/>
          <p:nvPr/>
        </p:nvSpPr>
        <p:spPr>
          <a:xfrm>
            <a:off x="1343473" y="867511"/>
            <a:ext cx="2777858" cy="936104"/>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Alongside decline in volume, rising costs have not all been passed on…</a:t>
            </a:r>
          </a:p>
        </p:txBody>
      </p:sp>
      <p:sp>
        <p:nvSpPr>
          <p:cNvPr id="9"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graphicFrame>
        <p:nvGraphicFramePr>
          <p:cNvPr id="10" name="Content Placeholder 6"/>
          <p:cNvGraphicFramePr>
            <a:graphicFrameLocks/>
          </p:cNvGraphicFramePr>
          <p:nvPr>
            <p:extLst/>
          </p:nvPr>
        </p:nvGraphicFramePr>
        <p:xfrm>
          <a:off x="1343475" y="1803616"/>
          <a:ext cx="2777857" cy="3442975"/>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7821630" y="867512"/>
            <a:ext cx="3056620" cy="4790335"/>
            <a:chOff x="6678630" y="867511"/>
            <a:chExt cx="3056620" cy="4790335"/>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192" y="1009826"/>
              <a:ext cx="3043781" cy="227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1192" y="2903005"/>
              <a:ext cx="3052142" cy="203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81192" y="867511"/>
              <a:ext cx="3024336" cy="630358"/>
            </a:xfrm>
            <a:prstGeom prst="rect">
              <a:avLst/>
            </a:prstGeom>
          </p:spPr>
          <p:style>
            <a:lnRef idx="1">
              <a:schemeClr val="accent6"/>
            </a:lnRef>
            <a:fillRef idx="3">
              <a:schemeClr val="accent6"/>
            </a:fillRef>
            <a:effectRef idx="2">
              <a:schemeClr val="accent6"/>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And if you can’t be big, be different…for example…</a:t>
              </a:r>
            </a:p>
          </p:txBody>
        </p:sp>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436" b="17090"/>
            <a:stretch/>
          </p:blipFill>
          <p:spPr bwMode="auto">
            <a:xfrm>
              <a:off x="6681192" y="4410070"/>
              <a:ext cx="3054058"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961087" y="2019639"/>
              <a:ext cx="1744441"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Overnight LCV?</a:t>
              </a:r>
            </a:p>
          </p:txBody>
        </p:sp>
        <p:sp>
          <p:nvSpPr>
            <p:cNvPr id="17" name="Rectangle 16"/>
            <p:cNvSpPr/>
            <p:nvPr/>
          </p:nvSpPr>
          <p:spPr>
            <a:xfrm>
              <a:off x="6678630" y="3065558"/>
              <a:ext cx="1137271" cy="530851"/>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Older cars</a:t>
              </a:r>
            </a:p>
          </p:txBody>
        </p:sp>
        <p:sp>
          <p:nvSpPr>
            <p:cNvPr id="19" name="Rectangle 18"/>
            <p:cNvSpPr/>
            <p:nvPr/>
          </p:nvSpPr>
          <p:spPr>
            <a:xfrm>
              <a:off x="6681192" y="4289694"/>
              <a:ext cx="1744441" cy="675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Technical areas such as airbags</a:t>
              </a:r>
            </a:p>
          </p:txBody>
        </p:sp>
      </p:grpSp>
      <p:sp>
        <p:nvSpPr>
          <p:cNvPr id="24" name="Rectangular Callout 23"/>
          <p:cNvSpPr/>
          <p:nvPr/>
        </p:nvSpPr>
        <p:spPr>
          <a:xfrm>
            <a:off x="1343474" y="5192301"/>
            <a:ext cx="2777857" cy="777489"/>
          </a:xfrm>
          <a:prstGeom prst="wedgeRectCallout">
            <a:avLst>
              <a:gd name="adj1" fmla="val 21838"/>
              <a:gd name="adj2" fmla="val -93250"/>
            </a:avLst>
          </a:prstGeom>
        </p:spPr>
        <p:style>
          <a:lnRef idx="1">
            <a:schemeClr val="accent2"/>
          </a:lnRef>
          <a:fillRef idx="3">
            <a:schemeClr val="accent2"/>
          </a:fillRef>
          <a:effectRef idx="2">
            <a:schemeClr val="accent2"/>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Paint cost up 90% in 10 years, but benefits via improved technology</a:t>
            </a:r>
          </a:p>
        </p:txBody>
      </p:sp>
      <p:grpSp>
        <p:nvGrpSpPr>
          <p:cNvPr id="11" name="Group 10"/>
          <p:cNvGrpSpPr/>
          <p:nvPr/>
        </p:nvGrpSpPr>
        <p:grpSpPr>
          <a:xfrm>
            <a:off x="4193630" y="867512"/>
            <a:ext cx="3506924" cy="5424391"/>
            <a:chOff x="3050630" y="867511"/>
            <a:chExt cx="3506924" cy="5424391"/>
          </a:xfrm>
        </p:grpSpPr>
        <p:sp>
          <p:nvSpPr>
            <p:cNvPr id="8" name="Rectangle 7"/>
            <p:cNvSpPr/>
            <p:nvPr/>
          </p:nvSpPr>
          <p:spPr>
            <a:xfrm>
              <a:off x="3074126" y="867511"/>
              <a:ext cx="3483428" cy="630358"/>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Lack of profitability is a barrier to investment…</a:t>
              </a:r>
            </a:p>
          </p:txBody>
        </p:sp>
        <p:sp>
          <p:nvSpPr>
            <p:cNvPr id="4" name="Rectangle 3"/>
            <p:cNvSpPr/>
            <p:nvPr/>
          </p:nvSpPr>
          <p:spPr>
            <a:xfrm>
              <a:off x="3074126" y="3478805"/>
              <a:ext cx="348342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“A standalone </a:t>
              </a:r>
              <a:r>
                <a:rPr kumimoji="0" lang="en-GB" sz="1600" b="0" i="0" u="none" strike="noStrike" kern="1200" cap="none" spc="0" normalizeH="0" baseline="0" noProof="0" dirty="0" err="1">
                  <a:ln>
                    <a:noFill/>
                  </a:ln>
                  <a:solidFill>
                    <a:prstClr val="black"/>
                  </a:solidFill>
                  <a:effectLst/>
                  <a:uLnTx/>
                  <a:uFillTx/>
                  <a:latin typeface="Tahoma"/>
                  <a:ea typeface="+mn-ea"/>
                  <a:cs typeface="+mn-cs"/>
                </a:rPr>
                <a:t>bodyshop</a:t>
              </a:r>
              <a:r>
                <a:rPr kumimoji="0" lang="en-GB" sz="1600" b="0" i="0" u="none" strike="noStrike" kern="1200" cap="none" spc="0" normalizeH="0" baseline="0" noProof="0" dirty="0">
                  <a:ln>
                    <a:noFill/>
                  </a:ln>
                  <a:solidFill>
                    <a:prstClr val="black"/>
                  </a:solidFill>
                  <a:effectLst/>
                  <a:uLnTx/>
                  <a:uFillTx/>
                  <a:latin typeface="Tahoma"/>
                  <a:ea typeface="+mn-ea"/>
                  <a:cs typeface="+mn-cs"/>
                </a:rPr>
                <a:t> must be at least 2000 square metres to be able to be profitable.”</a:t>
              </a:r>
            </a:p>
          </p:txBody>
        </p:sp>
        <p:sp>
          <p:nvSpPr>
            <p:cNvPr id="6" name="Rectangle 5"/>
            <p:cNvSpPr/>
            <p:nvPr/>
          </p:nvSpPr>
          <p:spPr>
            <a:xfrm>
              <a:off x="3074126" y="1566771"/>
              <a:ext cx="348342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a:t>
              </a:r>
              <a:r>
                <a:rPr kumimoji="0" lang="en-GB" sz="1600" b="0" i="0" u="none" strike="noStrike" kern="1200" cap="none" spc="0" normalizeH="0" baseline="0" noProof="0" dirty="0" err="1">
                  <a:ln>
                    <a:noFill/>
                  </a:ln>
                  <a:solidFill>
                    <a:prstClr val="black"/>
                  </a:solidFill>
                  <a:effectLst/>
                  <a:uLnTx/>
                  <a:uFillTx/>
                  <a:latin typeface="Tahoma"/>
                  <a:ea typeface="+mn-ea"/>
                  <a:cs typeface="+mn-cs"/>
                </a:rPr>
                <a:t>Bodyshops</a:t>
              </a:r>
              <a:r>
                <a:rPr kumimoji="0" lang="en-GB" sz="1600" b="0" i="0" u="none" strike="noStrike" kern="1200" cap="none" spc="0" normalizeH="0" baseline="0" noProof="0" dirty="0">
                  <a:ln>
                    <a:noFill/>
                  </a:ln>
                  <a:solidFill>
                    <a:prstClr val="black"/>
                  </a:solidFill>
                  <a:effectLst/>
                  <a:uLnTx/>
                  <a:uFillTx/>
                  <a:latin typeface="Tahoma"/>
                  <a:ea typeface="+mn-ea"/>
                  <a:cs typeface="+mn-cs"/>
                </a:rPr>
                <a:t> work on such small margins, typically 1-2% net profit resulting in at most £20 profit for a </a:t>
              </a:r>
              <a:r>
                <a:rPr kumimoji="0" lang="en-GB" sz="1600" b="0" i="0" u="none" strike="noStrike" kern="1200" cap="none" spc="0" normalizeH="0" baseline="0" noProof="0" dirty="0" err="1">
                  <a:ln>
                    <a:noFill/>
                  </a:ln>
                  <a:solidFill>
                    <a:prstClr val="black"/>
                  </a:solidFill>
                  <a:effectLst/>
                  <a:uLnTx/>
                  <a:uFillTx/>
                  <a:latin typeface="Tahoma"/>
                  <a:ea typeface="+mn-ea"/>
                  <a:cs typeface="+mn-cs"/>
                </a:rPr>
                <a:t>bodyshop</a:t>
              </a:r>
              <a:r>
                <a:rPr kumimoji="0" lang="en-GB" sz="1600" b="0" i="0" u="none" strike="noStrike" kern="1200" cap="none" spc="0" normalizeH="0" baseline="0" noProof="0" dirty="0">
                  <a:ln>
                    <a:noFill/>
                  </a:ln>
                  <a:solidFill>
                    <a:prstClr val="black"/>
                  </a:solidFill>
                  <a:effectLst/>
                  <a:uLnTx/>
                  <a:uFillTx/>
                  <a:latin typeface="Tahoma"/>
                  <a:ea typeface="+mn-ea"/>
                  <a:cs typeface="+mn-cs"/>
                </a:rPr>
                <a:t> on a £1000 repair”</a:t>
              </a:r>
            </a:p>
          </p:txBody>
        </p:sp>
        <p:sp>
          <p:nvSpPr>
            <p:cNvPr id="12" name="Rectangle 11"/>
            <p:cNvSpPr/>
            <p:nvPr/>
          </p:nvSpPr>
          <p:spPr>
            <a:xfrm>
              <a:off x="3074126" y="2817872"/>
              <a:ext cx="3483428" cy="612068"/>
            </a:xfrm>
            <a:prstGeom prst="rect">
              <a:avLst/>
            </a:prstGeom>
          </p:spPr>
          <p:style>
            <a:lnRef idx="1">
              <a:schemeClr val="accent5"/>
            </a:lnRef>
            <a:fillRef idx="3">
              <a:schemeClr val="accent5"/>
            </a:fillRef>
            <a:effectRef idx="2">
              <a:schemeClr val="accent5"/>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Although economies of scale can make a difference</a:t>
              </a:r>
            </a:p>
          </p:txBody>
        </p:sp>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0630" y="4826872"/>
              <a:ext cx="1904540" cy="1465030"/>
            </a:xfrm>
            <a:prstGeom prst="rect">
              <a:avLst/>
            </a:prstGeom>
            <a:solidFill>
              <a:schemeClr val="bg1"/>
            </a:solidFill>
            <a:ln>
              <a:noFill/>
            </a:ln>
            <a:extLst/>
          </p:spPr>
        </p:pic>
        <p:sp>
          <p:nvSpPr>
            <p:cNvPr id="20" name="Rectangular Callout 19"/>
            <p:cNvSpPr/>
            <p:nvPr/>
          </p:nvSpPr>
          <p:spPr>
            <a:xfrm>
              <a:off x="4972603" y="4880357"/>
              <a:ext cx="1576252" cy="623887"/>
            </a:xfrm>
            <a:prstGeom prst="wedgeRectCallout">
              <a:avLst>
                <a:gd name="adj1" fmla="val -83250"/>
                <a:gd name="adj2" fmla="val 17662"/>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Complex work contracted out</a:t>
              </a:r>
            </a:p>
          </p:txBody>
        </p:sp>
        <p:sp>
          <p:nvSpPr>
            <p:cNvPr id="21" name="Rectangular Callout 20"/>
            <p:cNvSpPr/>
            <p:nvPr/>
          </p:nvSpPr>
          <p:spPr>
            <a:xfrm>
              <a:off x="4981302" y="5579664"/>
              <a:ext cx="1576252" cy="623887"/>
            </a:xfrm>
            <a:prstGeom prst="wedgeRectCallout">
              <a:avLst>
                <a:gd name="adj1" fmla="val -58955"/>
                <a:gd name="adj2" fmla="val -17064"/>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Simple work segmented</a:t>
              </a:r>
            </a:p>
          </p:txBody>
        </p:sp>
        <p:sp>
          <p:nvSpPr>
            <p:cNvPr id="22" name="Rectangular Callout 21"/>
            <p:cNvSpPr/>
            <p:nvPr/>
          </p:nvSpPr>
          <p:spPr>
            <a:xfrm>
              <a:off x="3074125" y="4341620"/>
              <a:ext cx="3474729" cy="404551"/>
            </a:xfrm>
            <a:prstGeom prst="wedgeRectCallout">
              <a:avLst>
                <a:gd name="adj1" fmla="val -19008"/>
                <a:gd name="adj2" fmla="val 60415"/>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E.g. insurer chains select work….</a:t>
              </a:r>
            </a:p>
          </p:txBody>
        </p:sp>
        <p:sp>
          <p:nvSpPr>
            <p:cNvPr id="25" name="Rectangular Callout 24"/>
            <p:cNvSpPr/>
            <p:nvPr/>
          </p:nvSpPr>
          <p:spPr>
            <a:xfrm>
              <a:off x="4968889" y="4887794"/>
              <a:ext cx="1576252" cy="623887"/>
            </a:xfrm>
            <a:prstGeom prst="wedgeRectCallout">
              <a:avLst>
                <a:gd name="adj1" fmla="val -108718"/>
                <a:gd name="adj2" fmla="val -16298"/>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Complex work contracted out</a:t>
              </a:r>
            </a:p>
          </p:txBody>
        </p:sp>
      </p:grpSp>
    </p:spTree>
    <p:extLst>
      <p:ext uri="{BB962C8B-B14F-4D97-AF65-F5344CB8AC3E}">
        <p14:creationId xmlns:p14="http://schemas.microsoft.com/office/powerpoint/2010/main" val="539891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new talent and nurture it</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 name="Rectangle 4"/>
          <p:cNvSpPr/>
          <p:nvPr/>
        </p:nvSpPr>
        <p:spPr>
          <a:xfrm>
            <a:off x="1343473" y="980728"/>
            <a:ext cx="3024336"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Whether workshops are larger or more specialist, training will be required</a:t>
            </a:r>
          </a:p>
        </p:txBody>
      </p:sp>
      <p:sp>
        <p:nvSpPr>
          <p:cNvPr id="13"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sp>
        <p:nvSpPr>
          <p:cNvPr id="14" name="Rectangle 13"/>
          <p:cNvSpPr/>
          <p:nvPr/>
        </p:nvSpPr>
        <p:spPr>
          <a:xfrm>
            <a:off x="1343473" y="2060849"/>
            <a:ext cx="3024336" cy="1518375"/>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Larger and more industrialised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More complex, technological skills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Deep knowledge for niche solutions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4" y="3673439"/>
            <a:ext cx="3024336" cy="166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367810" y="980728"/>
            <a:ext cx="3372196" cy="4461520"/>
            <a:chOff x="3224810" y="980728"/>
            <a:chExt cx="3372196" cy="4461520"/>
          </a:xfrm>
        </p:grpSpPr>
        <p:sp>
          <p:nvSpPr>
            <p:cNvPr id="18" name="Rectangle 17"/>
            <p:cNvSpPr/>
            <p:nvPr/>
          </p:nvSpPr>
          <p:spPr>
            <a:xfrm>
              <a:off x="3393203" y="980728"/>
              <a:ext cx="3024336"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The sector needs to attract more technicians</a:t>
              </a:r>
            </a:p>
          </p:txBody>
        </p:sp>
        <p:sp>
          <p:nvSpPr>
            <p:cNvPr id="20" name="Rectangle 19"/>
            <p:cNvSpPr/>
            <p:nvPr/>
          </p:nvSpPr>
          <p:spPr>
            <a:xfrm>
              <a:off x="3395841" y="2053409"/>
              <a:ext cx="3024336" cy="1518375"/>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Acute skills shortage, especially painters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Charity </a:t>
              </a:r>
              <a:r>
                <a:rPr kumimoji="0" lang="en-GB" sz="1400" b="0" i="0" u="none" strike="noStrike" kern="1200" cap="none" spc="0" normalizeH="0" baseline="0" noProof="0" dirty="0" err="1">
                  <a:ln>
                    <a:noFill/>
                  </a:ln>
                  <a:solidFill>
                    <a:prstClr val="black"/>
                  </a:solidFill>
                  <a:effectLst/>
                  <a:uLnTx/>
                  <a:uFillTx/>
                  <a:latin typeface="Tahoma"/>
                  <a:ea typeface="+mn-ea"/>
                  <a:cs typeface="+mn-cs"/>
                </a:rPr>
                <a:t>Autoraise</a:t>
              </a:r>
              <a:r>
                <a:rPr kumimoji="0" lang="en-GB" sz="1400" b="0" i="0" u="none" strike="noStrike" kern="1200" cap="none" spc="0" normalizeH="0" baseline="0" noProof="0" dirty="0">
                  <a:ln>
                    <a:noFill/>
                  </a:ln>
                  <a:solidFill>
                    <a:prstClr val="black"/>
                  </a:solidFill>
                  <a:effectLst/>
                  <a:uLnTx/>
                  <a:uFillTx/>
                  <a:latin typeface="Tahoma"/>
                  <a:ea typeface="+mn-ea"/>
                  <a:cs typeface="+mn-cs"/>
                </a:rPr>
                <a:t> supports apprenticeships to help attract young people into the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Tahoma"/>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810" y="4169300"/>
              <a:ext cx="3372196" cy="127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7740005" y="980728"/>
            <a:ext cx="3026974" cy="4394750"/>
            <a:chOff x="6597005" y="980728"/>
            <a:chExt cx="3026974" cy="4394750"/>
          </a:xfrm>
        </p:grpSpPr>
        <p:sp>
          <p:nvSpPr>
            <p:cNvPr id="17" name="Rectangle 16"/>
            <p:cNvSpPr/>
            <p:nvPr/>
          </p:nvSpPr>
          <p:spPr>
            <a:xfrm>
              <a:off x="6597005" y="980728"/>
              <a:ext cx="3024336"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Succession planning of management and ownership is a challenge</a:t>
              </a:r>
            </a:p>
          </p:txBody>
        </p:sp>
        <p:sp>
          <p:nvSpPr>
            <p:cNvPr id="19" name="Rectangle 18"/>
            <p:cNvSpPr/>
            <p:nvPr/>
          </p:nvSpPr>
          <p:spPr>
            <a:xfrm>
              <a:off x="6599643" y="2053410"/>
              <a:ext cx="3024336" cy="1518375"/>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Thin margins mean that the sector is not a target investment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Owners and managers need to be passionate about the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Tahom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Tahoma"/>
                <a:ea typeface="+mn-ea"/>
                <a:cs typeface="+mn-cs"/>
              </a:endParaRPr>
            </a:p>
          </p:txBody>
        </p:sp>
        <p:pic>
          <p:nvPicPr>
            <p:cNvPr id="2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4210"/>
            <a:stretch/>
          </p:blipFill>
          <p:spPr bwMode="auto">
            <a:xfrm>
              <a:off x="6754713" y="3211661"/>
              <a:ext cx="2190809" cy="191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797" b="19963"/>
            <a:stretch/>
          </p:blipFill>
          <p:spPr bwMode="auto">
            <a:xfrm>
              <a:off x="7415181" y="4260374"/>
              <a:ext cx="2206160" cy="111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601520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 to work with different players</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5" name="Rectangle 4"/>
          <p:cNvSpPr/>
          <p:nvPr/>
        </p:nvSpPr>
        <p:spPr>
          <a:xfrm>
            <a:off x="1343472" y="908720"/>
            <a:ext cx="4896544" cy="612068"/>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New and aftermarket connected car platforms may transform access to the market</a:t>
            </a:r>
          </a:p>
        </p:txBody>
      </p:sp>
      <p:sp>
        <p:nvSpPr>
          <p:cNvPr id="10" name="Text Box 7"/>
          <p:cNvSpPr txBox="1">
            <a:spLocks noChangeArrowheads="1"/>
          </p:cNvSpPr>
          <p:nvPr/>
        </p:nvSpPr>
        <p:spPr bwMode="auto">
          <a:xfrm>
            <a:off x="1185517" y="6021289"/>
            <a:ext cx="5122213"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  † 2014, sample 1050 customers (EU markets, </a:t>
            </a:r>
            <a:r>
              <a:rPr kumimoji="0" lang="en-GB" sz="1100" b="0" i="0" u="none" strike="noStrike" kern="1200" cap="none" spc="0" normalizeH="0" baseline="0" noProof="0" dirty="0" err="1">
                <a:ln>
                  <a:noFill/>
                </a:ln>
                <a:solidFill>
                  <a:prstClr val="black"/>
                </a:solidFill>
                <a:effectLst/>
                <a:uLnTx/>
                <a:uFillTx/>
                <a:latin typeface="Calibri" pitchFamily="34" charset="0"/>
                <a:ea typeface="+mn-ea"/>
                <a:cs typeface="+mn-cs"/>
              </a:rPr>
              <a:t>incl</a:t>
            </a: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 UK), Nissan, </a:t>
            </a:r>
            <a:r>
              <a:rPr kumimoji="0" lang="en-GB" sz="1100" b="0" i="0" u="none" strike="noStrike" kern="1200" cap="none" spc="0" normalizeH="0" baseline="0" noProof="0" dirty="0" err="1">
                <a:ln>
                  <a:noFill/>
                </a:ln>
                <a:solidFill>
                  <a:prstClr val="black"/>
                </a:solidFill>
                <a:effectLst/>
                <a:uLnTx/>
                <a:uFillTx/>
                <a:latin typeface="Calibri" pitchFamily="34" charset="0"/>
                <a:ea typeface="+mn-ea"/>
                <a:cs typeface="+mn-cs"/>
              </a:rPr>
              <a:t>OpenBay</a:t>
            </a: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 </a:t>
            </a:r>
          </a:p>
        </p:txBody>
      </p:sp>
      <p:pic>
        <p:nvPicPr>
          <p:cNvPr id="14" name="Picture 5" descr="Image result for leaf telematics">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547"/>
          <a:stretch/>
        </p:blipFill>
        <p:spPr bwMode="auto">
          <a:xfrm>
            <a:off x="1397254" y="1566744"/>
            <a:ext cx="2970554" cy="15097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77" t="1" r="18486" b="51692"/>
          <a:stretch/>
        </p:blipFill>
        <p:spPr bwMode="auto">
          <a:xfrm>
            <a:off x="3999992" y="2330751"/>
            <a:ext cx="2016224" cy="80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descr="Image result for openbay obd dong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8964" y="1556793"/>
            <a:ext cx="2000672" cy="11278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43472" y="3230394"/>
            <a:ext cx="4896544" cy="2502863"/>
            <a:chOff x="200472" y="3230393"/>
            <a:chExt cx="4896544" cy="2502863"/>
          </a:xfrm>
        </p:grpSpPr>
        <p:sp>
          <p:nvSpPr>
            <p:cNvPr id="17" name="Rectangle 16"/>
            <p:cNvSpPr/>
            <p:nvPr/>
          </p:nvSpPr>
          <p:spPr>
            <a:xfrm>
              <a:off x="200472" y="3230393"/>
              <a:ext cx="4896544" cy="8309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Could OEMs or another third party become a trusted intermediary for customers, between insurers and repairers?</a:t>
              </a:r>
            </a:p>
          </p:txBody>
        </p:sp>
        <p:sp>
          <p:nvSpPr>
            <p:cNvPr id="18" name="Rectangle 17"/>
            <p:cNvSpPr/>
            <p:nvPr/>
          </p:nvSpPr>
          <p:spPr>
            <a:xfrm>
              <a:off x="200472" y="4132818"/>
              <a:ext cx="4896544" cy="1600438"/>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Connected car may not be able to help report all damage, but may help link more customers to more providers via ‘all-purpose’ offer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a:ea typeface="+mn-ea"/>
                  <a:cs typeface="+mn-cs"/>
                </a:rPr>
                <a:t>However, customers will need to be incentivised to share data - e.g. our research found that around half of customers would be prepared to use telematics to cut their insurance premiums†</a:t>
              </a:r>
            </a:p>
          </p:txBody>
        </p:sp>
      </p:grpSp>
      <p:grpSp>
        <p:nvGrpSpPr>
          <p:cNvPr id="8" name="Group 7"/>
          <p:cNvGrpSpPr/>
          <p:nvPr/>
        </p:nvGrpSpPr>
        <p:grpSpPr>
          <a:xfrm>
            <a:off x="6384032" y="908720"/>
            <a:ext cx="4464496" cy="5256584"/>
            <a:chOff x="5241032" y="908720"/>
            <a:chExt cx="4464496" cy="5256584"/>
          </a:xfrm>
        </p:grpSpPr>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1032" y="1462866"/>
              <a:ext cx="4464496" cy="250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41032" y="908720"/>
              <a:ext cx="4464496" cy="612068"/>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But will connected car mean that repairers can actively ‘go hunting’ for new work?</a:t>
              </a: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032" y="3564203"/>
              <a:ext cx="4464496" cy="260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33138" y="1715863"/>
              <a:ext cx="3974850" cy="584775"/>
            </a:xfrm>
            <a:prstGeom prst="rect">
              <a:avLst/>
            </a:prstGeom>
            <a:solidFill>
              <a:srgbClr val="FFFFFF">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The aim should be to get to the customer before the insurer does - or anyone else</a:t>
              </a:r>
            </a:p>
          </p:txBody>
        </p:sp>
      </p:grpSp>
      <p:sp>
        <p:nvSpPr>
          <p:cNvPr id="19" name="TextBox 18"/>
          <p:cNvSpPr txBox="1"/>
          <p:nvPr/>
        </p:nvSpPr>
        <p:spPr>
          <a:xfrm>
            <a:off x="1343472" y="2548431"/>
            <a:ext cx="4896544" cy="338554"/>
          </a:xfrm>
          <a:prstGeom prst="rect">
            <a:avLst/>
          </a:prstGeom>
          <a:solidFill>
            <a:srgbClr val="FFFFFF">
              <a:alpha val="8980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Who responds first, automatically or otherwise?</a:t>
            </a:r>
          </a:p>
        </p:txBody>
      </p:sp>
    </p:spTree>
    <p:extLst>
      <p:ext uri="{BB962C8B-B14F-4D97-AF65-F5344CB8AC3E}">
        <p14:creationId xmlns:p14="http://schemas.microsoft.com/office/powerpoint/2010/main" val="3451578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economic write-offs more effectively</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0" name="Text Box 7"/>
          <p:cNvSpPr txBox="1">
            <a:spLocks noChangeArrowheads="1"/>
          </p:cNvSpPr>
          <p:nvPr/>
        </p:nvSpPr>
        <p:spPr bwMode="auto">
          <a:xfrm>
            <a:off x="1185516" y="6045530"/>
            <a:ext cx="2998234"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 †ABP in collaboration with Audatex</a:t>
            </a:r>
          </a:p>
        </p:txBody>
      </p:sp>
      <p:sp>
        <p:nvSpPr>
          <p:cNvPr id="12" name="Rectangle 11"/>
          <p:cNvSpPr/>
          <p:nvPr/>
        </p:nvSpPr>
        <p:spPr>
          <a:xfrm>
            <a:off x="1317731" y="986829"/>
            <a:ext cx="2425251" cy="731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Focus on better valuation processes</a:t>
            </a:r>
          </a:p>
        </p:txBody>
      </p:sp>
      <p:graphicFrame>
        <p:nvGraphicFramePr>
          <p:cNvPr id="5" name="Chart 4"/>
          <p:cNvGraphicFramePr/>
          <p:nvPr>
            <p:extLst/>
          </p:nvPr>
        </p:nvGraphicFramePr>
        <p:xfrm>
          <a:off x="1317731" y="1828801"/>
          <a:ext cx="2425251" cy="3045629"/>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3864166" y="986827"/>
            <a:ext cx="3654637" cy="4970566"/>
            <a:chOff x="2721165" y="986827"/>
            <a:chExt cx="3654637" cy="4970566"/>
          </a:xfrm>
        </p:grpSpPr>
        <p:sp>
          <p:nvSpPr>
            <p:cNvPr id="16" name="Rectangle 15"/>
            <p:cNvSpPr/>
            <p:nvPr/>
          </p:nvSpPr>
          <p:spPr>
            <a:xfrm>
              <a:off x="2721166" y="986827"/>
              <a:ext cx="3654636" cy="731801"/>
            </a:xfrm>
            <a:prstGeom prst="rect">
              <a:avLst/>
            </a:prstGeom>
          </p:spPr>
          <p:style>
            <a:lnRef idx="1">
              <a:schemeClr val="accent2"/>
            </a:lnRef>
            <a:fillRef idx="3">
              <a:schemeClr val="accent2"/>
            </a:fillRef>
            <a:effectRef idx="2">
              <a:schemeClr val="accent2"/>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Don’t let the write-offs disappear into a black hole</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1166" y="1950720"/>
              <a:ext cx="3654636" cy="292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flipH="1">
              <a:off x="2721165" y="4977626"/>
              <a:ext cx="3644747" cy="979767"/>
            </a:xfrm>
            <a:prstGeom prst="rect">
              <a:avLst/>
            </a:prstGeom>
          </p:spPr>
          <p:style>
            <a:lnRef idx="1">
              <a:schemeClr val="accent2"/>
            </a:lnRef>
            <a:fillRef idx="3">
              <a:schemeClr val="accent2"/>
            </a:fillRef>
            <a:effectRef idx="2">
              <a:schemeClr val="accent2"/>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For a small professional workshop, write-off repair can be good work!</a:t>
              </a:r>
            </a:p>
          </p:txBody>
        </p:sp>
      </p:grpSp>
      <p:grpSp>
        <p:nvGrpSpPr>
          <p:cNvPr id="6" name="Group 5"/>
          <p:cNvGrpSpPr/>
          <p:nvPr/>
        </p:nvGrpSpPr>
        <p:grpSpPr>
          <a:xfrm>
            <a:off x="7257362" y="986828"/>
            <a:ext cx="3438177" cy="4970564"/>
            <a:chOff x="6114361" y="986828"/>
            <a:chExt cx="3438177" cy="4970564"/>
          </a:xfrm>
        </p:grpSpPr>
        <p:sp>
          <p:nvSpPr>
            <p:cNvPr id="17" name="Rectangle 16"/>
            <p:cNvSpPr/>
            <p:nvPr/>
          </p:nvSpPr>
          <p:spPr>
            <a:xfrm>
              <a:off x="6528202" y="986828"/>
              <a:ext cx="3024336" cy="7318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Communicate to the market</a:t>
              </a:r>
            </a:p>
          </p:txBody>
        </p:sp>
        <p:sp>
          <p:nvSpPr>
            <p:cNvPr id="18" name="Pentagon 17"/>
            <p:cNvSpPr/>
            <p:nvPr/>
          </p:nvSpPr>
          <p:spPr>
            <a:xfrm flipH="1">
              <a:off x="6213513" y="1950720"/>
              <a:ext cx="3339025" cy="979767"/>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Warn customers of risks of buying cars repaired by the cowboys!</a:t>
              </a:r>
            </a:p>
          </p:txBody>
        </p:sp>
        <p:sp>
          <p:nvSpPr>
            <p:cNvPr id="19" name="Pentagon 18"/>
            <p:cNvSpPr/>
            <p:nvPr/>
          </p:nvSpPr>
          <p:spPr>
            <a:xfrm flipH="1">
              <a:off x="6114361" y="4977625"/>
              <a:ext cx="3339025" cy="979767"/>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Reassure customers that a properly repaired write-off can be a great solution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639" y="3077264"/>
              <a:ext cx="2695747" cy="179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05804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could be worse</a:t>
            </a:r>
            <a:r>
              <a:rPr lang="mr-IN" dirty="0"/>
              <a:t>…</a:t>
            </a:r>
            <a:endParaRPr lang="en-US" dirty="0"/>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8" name="Pentagon 7"/>
          <p:cNvSpPr/>
          <p:nvPr/>
        </p:nvSpPr>
        <p:spPr>
          <a:xfrm>
            <a:off x="1343472" y="980728"/>
            <a:ext cx="9505056" cy="61206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In France, legislation is about to come into force mandating the offer of used and recycled parts</a:t>
            </a:r>
          </a:p>
        </p:txBody>
      </p:sp>
      <p:sp>
        <p:nvSpPr>
          <p:cNvPr id="12" name="Rectangle 11"/>
          <p:cNvSpPr/>
          <p:nvPr/>
        </p:nvSpPr>
        <p:spPr>
          <a:xfrm>
            <a:off x="1372783" y="1700809"/>
            <a:ext cx="5155265" cy="403187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French regulation effective 01/01/17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Obliges repairer, including body repairer, to offer used parts – salvaged or remanufactured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Currently only 4% of the market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Only drivetrain, steering, brakes and suspension exempt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Risk of fines - €3k to 15k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Principle accepted by repairer associations, but details of application remain unclear (parts identification, sourcing…)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Consumer associations have raised the question around ‘steering’ of customers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Creates uncertainty - parts may add labour time, and supply not robust so poor availability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Not obvious what the impact will be - lots of issues still unresolved, and we will see what happens!</a:t>
            </a:r>
          </a:p>
        </p:txBody>
      </p:sp>
      <p:sp>
        <p:nvSpPr>
          <p:cNvPr id="10"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4150" y="1040941"/>
            <a:ext cx="756525" cy="48404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900" y="4541779"/>
            <a:ext cx="1601628" cy="150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802" y="4492645"/>
            <a:ext cx="1786454" cy="178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car repair body pane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1354" y="5257044"/>
            <a:ext cx="1602985" cy="5482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180" y="1700809"/>
            <a:ext cx="421613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12214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71589" y="981076"/>
            <a:ext cx="8201501" cy="1512093"/>
          </a:xfrm>
          <a:custGeom>
            <a:avLst/>
            <a:gdLst>
              <a:gd name="connsiteX0" fmla="*/ 0 w 8201501"/>
              <a:gd name="connsiteY0" fmla="*/ 151209 h 1512093"/>
              <a:gd name="connsiteX1" fmla="*/ 151209 w 8201501"/>
              <a:gd name="connsiteY1" fmla="*/ 0 h 1512093"/>
              <a:gd name="connsiteX2" fmla="*/ 8050292 w 8201501"/>
              <a:gd name="connsiteY2" fmla="*/ 0 h 1512093"/>
              <a:gd name="connsiteX3" fmla="*/ 8201501 w 8201501"/>
              <a:gd name="connsiteY3" fmla="*/ 151209 h 1512093"/>
              <a:gd name="connsiteX4" fmla="*/ 8201501 w 8201501"/>
              <a:gd name="connsiteY4" fmla="*/ 1360884 h 1512093"/>
              <a:gd name="connsiteX5" fmla="*/ 8050292 w 8201501"/>
              <a:gd name="connsiteY5" fmla="*/ 1512093 h 1512093"/>
              <a:gd name="connsiteX6" fmla="*/ 151209 w 8201501"/>
              <a:gd name="connsiteY6" fmla="*/ 1512093 h 1512093"/>
              <a:gd name="connsiteX7" fmla="*/ 0 w 8201501"/>
              <a:gd name="connsiteY7" fmla="*/ 1360884 h 1512093"/>
              <a:gd name="connsiteX8" fmla="*/ 0 w 8201501"/>
              <a:gd name="connsiteY8" fmla="*/ 151209 h 15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501" h="1512093">
                <a:moveTo>
                  <a:pt x="0" y="151209"/>
                </a:moveTo>
                <a:cubicBezTo>
                  <a:pt x="0" y="67699"/>
                  <a:pt x="67699" y="0"/>
                  <a:pt x="151209" y="0"/>
                </a:cubicBezTo>
                <a:lnTo>
                  <a:pt x="8050292" y="0"/>
                </a:lnTo>
                <a:cubicBezTo>
                  <a:pt x="8133802" y="0"/>
                  <a:pt x="8201501" y="67699"/>
                  <a:pt x="8201501" y="151209"/>
                </a:cubicBezTo>
                <a:lnTo>
                  <a:pt x="8201501" y="1360884"/>
                </a:lnTo>
                <a:cubicBezTo>
                  <a:pt x="8201501" y="1444394"/>
                  <a:pt x="8133802" y="1512093"/>
                  <a:pt x="8050292" y="1512093"/>
                </a:cubicBezTo>
                <a:lnTo>
                  <a:pt x="151209" y="1512093"/>
                </a:lnTo>
                <a:cubicBezTo>
                  <a:pt x="67699" y="1512093"/>
                  <a:pt x="0" y="1444394"/>
                  <a:pt x="0" y="1360884"/>
                </a:cubicBezTo>
                <a:lnTo>
                  <a:pt x="0" y="151209"/>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6208" tIns="166208" rIns="1659380" bIns="166208"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Tahoma"/>
                <a:ea typeface="+mn-ea"/>
                <a:cs typeface="+mn-cs"/>
              </a:rPr>
              <a:t>UK market has improved, but long term trend still down</a:t>
            </a:r>
          </a:p>
        </p:txBody>
      </p:sp>
      <p:sp>
        <p:nvSpPr>
          <p:cNvPr id="7" name="Freeform 6"/>
          <p:cNvSpPr/>
          <p:nvPr/>
        </p:nvSpPr>
        <p:spPr>
          <a:xfrm>
            <a:off x="1995250" y="2745185"/>
            <a:ext cx="8201501" cy="1512093"/>
          </a:xfrm>
          <a:custGeom>
            <a:avLst/>
            <a:gdLst>
              <a:gd name="connsiteX0" fmla="*/ 0 w 8201501"/>
              <a:gd name="connsiteY0" fmla="*/ 151209 h 1512093"/>
              <a:gd name="connsiteX1" fmla="*/ 151209 w 8201501"/>
              <a:gd name="connsiteY1" fmla="*/ 0 h 1512093"/>
              <a:gd name="connsiteX2" fmla="*/ 8050292 w 8201501"/>
              <a:gd name="connsiteY2" fmla="*/ 0 h 1512093"/>
              <a:gd name="connsiteX3" fmla="*/ 8201501 w 8201501"/>
              <a:gd name="connsiteY3" fmla="*/ 151209 h 1512093"/>
              <a:gd name="connsiteX4" fmla="*/ 8201501 w 8201501"/>
              <a:gd name="connsiteY4" fmla="*/ 1360884 h 1512093"/>
              <a:gd name="connsiteX5" fmla="*/ 8050292 w 8201501"/>
              <a:gd name="connsiteY5" fmla="*/ 1512093 h 1512093"/>
              <a:gd name="connsiteX6" fmla="*/ 151209 w 8201501"/>
              <a:gd name="connsiteY6" fmla="*/ 1512093 h 1512093"/>
              <a:gd name="connsiteX7" fmla="*/ 0 w 8201501"/>
              <a:gd name="connsiteY7" fmla="*/ 1360884 h 1512093"/>
              <a:gd name="connsiteX8" fmla="*/ 0 w 8201501"/>
              <a:gd name="connsiteY8" fmla="*/ 151209 h 15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501" h="1512093">
                <a:moveTo>
                  <a:pt x="0" y="151209"/>
                </a:moveTo>
                <a:cubicBezTo>
                  <a:pt x="0" y="67699"/>
                  <a:pt x="67699" y="0"/>
                  <a:pt x="151209" y="0"/>
                </a:cubicBezTo>
                <a:lnTo>
                  <a:pt x="8050292" y="0"/>
                </a:lnTo>
                <a:cubicBezTo>
                  <a:pt x="8133802" y="0"/>
                  <a:pt x="8201501" y="67699"/>
                  <a:pt x="8201501" y="151209"/>
                </a:cubicBezTo>
                <a:lnTo>
                  <a:pt x="8201501" y="1360884"/>
                </a:lnTo>
                <a:cubicBezTo>
                  <a:pt x="8201501" y="1444394"/>
                  <a:pt x="8133802" y="1512093"/>
                  <a:pt x="8050292" y="1512093"/>
                </a:cubicBezTo>
                <a:lnTo>
                  <a:pt x="151209" y="1512093"/>
                </a:lnTo>
                <a:cubicBezTo>
                  <a:pt x="67699" y="1512093"/>
                  <a:pt x="0" y="1444394"/>
                  <a:pt x="0" y="1360884"/>
                </a:cubicBezTo>
                <a:lnTo>
                  <a:pt x="0" y="151209"/>
                </a:lnTo>
                <a:close/>
              </a:path>
            </a:pathLst>
          </a:custGeom>
          <a:solidFill>
            <a:schemeClr val="bg1">
              <a:lumMod val="6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6208" tIns="166208" rIns="1872731" bIns="166208"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Tahoma"/>
                <a:ea typeface="+mn-ea"/>
                <a:cs typeface="+mn-cs"/>
              </a:rPr>
              <a:t>We suggest five areas to focus on for future success </a:t>
            </a:r>
          </a:p>
        </p:txBody>
      </p:sp>
      <p:sp>
        <p:nvSpPr>
          <p:cNvPr id="8" name="Freeform 7"/>
          <p:cNvSpPr/>
          <p:nvPr/>
        </p:nvSpPr>
        <p:spPr>
          <a:xfrm>
            <a:off x="2718912" y="4509295"/>
            <a:ext cx="8201501" cy="1512093"/>
          </a:xfrm>
          <a:custGeom>
            <a:avLst/>
            <a:gdLst>
              <a:gd name="connsiteX0" fmla="*/ 0 w 8201501"/>
              <a:gd name="connsiteY0" fmla="*/ 151209 h 1512093"/>
              <a:gd name="connsiteX1" fmla="*/ 151209 w 8201501"/>
              <a:gd name="connsiteY1" fmla="*/ 0 h 1512093"/>
              <a:gd name="connsiteX2" fmla="*/ 8050292 w 8201501"/>
              <a:gd name="connsiteY2" fmla="*/ 0 h 1512093"/>
              <a:gd name="connsiteX3" fmla="*/ 8201501 w 8201501"/>
              <a:gd name="connsiteY3" fmla="*/ 151209 h 1512093"/>
              <a:gd name="connsiteX4" fmla="*/ 8201501 w 8201501"/>
              <a:gd name="connsiteY4" fmla="*/ 1360884 h 1512093"/>
              <a:gd name="connsiteX5" fmla="*/ 8050292 w 8201501"/>
              <a:gd name="connsiteY5" fmla="*/ 1512093 h 1512093"/>
              <a:gd name="connsiteX6" fmla="*/ 151209 w 8201501"/>
              <a:gd name="connsiteY6" fmla="*/ 1512093 h 1512093"/>
              <a:gd name="connsiteX7" fmla="*/ 0 w 8201501"/>
              <a:gd name="connsiteY7" fmla="*/ 1360884 h 1512093"/>
              <a:gd name="connsiteX8" fmla="*/ 0 w 8201501"/>
              <a:gd name="connsiteY8" fmla="*/ 151209 h 151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1501" h="1512093">
                <a:moveTo>
                  <a:pt x="0" y="151209"/>
                </a:moveTo>
                <a:cubicBezTo>
                  <a:pt x="0" y="67699"/>
                  <a:pt x="67699" y="0"/>
                  <a:pt x="151209" y="0"/>
                </a:cubicBezTo>
                <a:lnTo>
                  <a:pt x="8050292" y="0"/>
                </a:lnTo>
                <a:cubicBezTo>
                  <a:pt x="8133802" y="0"/>
                  <a:pt x="8201501" y="67699"/>
                  <a:pt x="8201501" y="151209"/>
                </a:cubicBezTo>
                <a:lnTo>
                  <a:pt x="8201501" y="1360884"/>
                </a:lnTo>
                <a:cubicBezTo>
                  <a:pt x="8201501" y="1444394"/>
                  <a:pt x="8133802" y="1512093"/>
                  <a:pt x="8050292" y="1512093"/>
                </a:cubicBezTo>
                <a:lnTo>
                  <a:pt x="151209" y="1512093"/>
                </a:lnTo>
                <a:cubicBezTo>
                  <a:pt x="67699" y="1512093"/>
                  <a:pt x="0" y="1444394"/>
                  <a:pt x="0" y="1360884"/>
                </a:cubicBezTo>
                <a:lnTo>
                  <a:pt x="0" y="151209"/>
                </a:lnTo>
                <a:close/>
              </a:path>
            </a:pathLst>
          </a:custGeom>
          <a:solidFill>
            <a:schemeClr val="bg1">
              <a:lumMod val="6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6208" tIns="166208" rIns="1872731" bIns="166208"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Tahoma"/>
                <a:ea typeface="+mn-ea"/>
                <a:cs typeface="+mn-cs"/>
              </a:rPr>
              <a:t>But it could be worse</a:t>
            </a:r>
            <a:r>
              <a:rPr kumimoji="0" lang="mr-IN" sz="3200" b="0" i="0" u="none" strike="noStrike" kern="1200" cap="none" spc="0" normalizeH="0" baseline="0" noProof="0" dirty="0">
                <a:ln>
                  <a:noFill/>
                </a:ln>
                <a:solidFill>
                  <a:prstClr val="white"/>
                </a:solidFill>
                <a:effectLst/>
                <a:uLnTx/>
                <a:uFillTx/>
                <a:latin typeface="Tahoma"/>
                <a:ea typeface="+mn-ea"/>
                <a:cs typeface="+mn-cs"/>
              </a:rPr>
              <a:t>…</a:t>
            </a:r>
            <a:endParaRPr kumimoji="0" lang="en-GB" sz="32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Freeform 9"/>
          <p:cNvSpPr/>
          <p:nvPr/>
        </p:nvSpPr>
        <p:spPr>
          <a:xfrm>
            <a:off x="8490229" y="2127747"/>
            <a:ext cx="982861" cy="982861"/>
          </a:xfrm>
          <a:custGeom>
            <a:avLst/>
            <a:gdLst>
              <a:gd name="connsiteX0" fmla="*/ 0 w 982861"/>
              <a:gd name="connsiteY0" fmla="*/ 540574 h 982861"/>
              <a:gd name="connsiteX1" fmla="*/ 221144 w 982861"/>
              <a:gd name="connsiteY1" fmla="*/ 540574 h 982861"/>
              <a:gd name="connsiteX2" fmla="*/ 221144 w 982861"/>
              <a:gd name="connsiteY2" fmla="*/ 0 h 982861"/>
              <a:gd name="connsiteX3" fmla="*/ 761717 w 982861"/>
              <a:gd name="connsiteY3" fmla="*/ 0 h 982861"/>
              <a:gd name="connsiteX4" fmla="*/ 761717 w 982861"/>
              <a:gd name="connsiteY4" fmla="*/ 540574 h 982861"/>
              <a:gd name="connsiteX5" fmla="*/ 982861 w 982861"/>
              <a:gd name="connsiteY5" fmla="*/ 540574 h 982861"/>
              <a:gd name="connsiteX6" fmla="*/ 491431 w 982861"/>
              <a:gd name="connsiteY6" fmla="*/ 982861 h 982861"/>
              <a:gd name="connsiteX7" fmla="*/ 0 w 982861"/>
              <a:gd name="connsiteY7" fmla="*/ 540574 h 9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861" h="982861">
                <a:moveTo>
                  <a:pt x="0" y="540574"/>
                </a:moveTo>
                <a:lnTo>
                  <a:pt x="221144" y="540574"/>
                </a:lnTo>
                <a:lnTo>
                  <a:pt x="221144" y="0"/>
                </a:lnTo>
                <a:lnTo>
                  <a:pt x="761717" y="0"/>
                </a:lnTo>
                <a:lnTo>
                  <a:pt x="761717" y="540574"/>
                </a:lnTo>
                <a:lnTo>
                  <a:pt x="982861" y="540574"/>
                </a:lnTo>
                <a:lnTo>
                  <a:pt x="491431" y="982861"/>
                </a:lnTo>
                <a:lnTo>
                  <a:pt x="0" y="540574"/>
                </a:lnTo>
                <a:close/>
              </a:path>
            </a:pathLst>
          </a:custGeom>
          <a:solidFill>
            <a:schemeClr val="bg1">
              <a:lumMod val="65000"/>
            </a:schemeClr>
          </a:solidFill>
          <a:ln>
            <a:solidFill>
              <a:schemeClr val="bg1"/>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6704" tIns="35560" rIns="256704" bIns="278818"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GB" sz="2800" b="0" i="0" u="none" strike="noStrike" kern="1200" cap="none" spc="0" normalizeH="0" baseline="0" noProof="0">
              <a:ln>
                <a:noFill/>
              </a:ln>
              <a:solidFill>
                <a:prstClr val="black">
                  <a:hueOff val="0"/>
                  <a:satOff val="0"/>
                  <a:lumOff val="0"/>
                  <a:alphaOff val="0"/>
                </a:prstClr>
              </a:solidFill>
              <a:effectLst/>
              <a:uLnTx/>
              <a:uFillTx/>
              <a:latin typeface="Tahoma"/>
              <a:ea typeface="+mn-ea"/>
              <a:cs typeface="+mn-cs"/>
            </a:endParaRPr>
          </a:p>
        </p:txBody>
      </p:sp>
      <p:sp>
        <p:nvSpPr>
          <p:cNvPr id="11" name="Freeform 10"/>
          <p:cNvSpPr/>
          <p:nvPr/>
        </p:nvSpPr>
        <p:spPr>
          <a:xfrm>
            <a:off x="9213891" y="3881776"/>
            <a:ext cx="982861" cy="982861"/>
          </a:xfrm>
          <a:custGeom>
            <a:avLst/>
            <a:gdLst>
              <a:gd name="connsiteX0" fmla="*/ 0 w 982861"/>
              <a:gd name="connsiteY0" fmla="*/ 540574 h 982861"/>
              <a:gd name="connsiteX1" fmla="*/ 221144 w 982861"/>
              <a:gd name="connsiteY1" fmla="*/ 540574 h 982861"/>
              <a:gd name="connsiteX2" fmla="*/ 221144 w 982861"/>
              <a:gd name="connsiteY2" fmla="*/ 0 h 982861"/>
              <a:gd name="connsiteX3" fmla="*/ 761717 w 982861"/>
              <a:gd name="connsiteY3" fmla="*/ 0 h 982861"/>
              <a:gd name="connsiteX4" fmla="*/ 761717 w 982861"/>
              <a:gd name="connsiteY4" fmla="*/ 540574 h 982861"/>
              <a:gd name="connsiteX5" fmla="*/ 982861 w 982861"/>
              <a:gd name="connsiteY5" fmla="*/ 540574 h 982861"/>
              <a:gd name="connsiteX6" fmla="*/ 491431 w 982861"/>
              <a:gd name="connsiteY6" fmla="*/ 982861 h 982861"/>
              <a:gd name="connsiteX7" fmla="*/ 0 w 982861"/>
              <a:gd name="connsiteY7" fmla="*/ 540574 h 9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861" h="982861">
                <a:moveTo>
                  <a:pt x="0" y="540574"/>
                </a:moveTo>
                <a:lnTo>
                  <a:pt x="221144" y="540574"/>
                </a:lnTo>
                <a:lnTo>
                  <a:pt x="221144" y="0"/>
                </a:lnTo>
                <a:lnTo>
                  <a:pt x="761717" y="0"/>
                </a:lnTo>
                <a:lnTo>
                  <a:pt x="761717" y="540574"/>
                </a:lnTo>
                <a:lnTo>
                  <a:pt x="982861" y="540574"/>
                </a:lnTo>
                <a:lnTo>
                  <a:pt x="491431" y="982861"/>
                </a:lnTo>
                <a:lnTo>
                  <a:pt x="0" y="540574"/>
                </a:lnTo>
                <a:close/>
              </a:path>
            </a:pathLst>
          </a:custGeom>
          <a:solidFill>
            <a:schemeClr val="bg1">
              <a:lumMod val="65000"/>
            </a:schemeClr>
          </a:solidFill>
          <a:ln>
            <a:solidFill>
              <a:schemeClr val="bg1"/>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6704" tIns="35560" rIns="256704" bIns="278818"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GB" sz="2800" b="0" i="0" u="none" strike="noStrike" kern="1200" cap="none" spc="0" normalizeH="0" baseline="0" noProof="0">
              <a:ln>
                <a:noFill/>
              </a:ln>
              <a:solidFill>
                <a:prstClr val="black">
                  <a:hueOff val="0"/>
                  <a:satOff val="0"/>
                  <a:lumOff val="0"/>
                  <a:alphaOff val="0"/>
                </a:prstClr>
              </a:solidFill>
              <a:effectLst/>
              <a:uLnTx/>
              <a:uFillTx/>
              <a:latin typeface="Tahoma"/>
              <a:ea typeface="+mn-ea"/>
              <a:cs typeface="+mn-cs"/>
            </a:endParaRPr>
          </a:p>
        </p:txBody>
      </p:sp>
      <p:sp>
        <p:nvSpPr>
          <p:cNvPr id="9" name="Slide Number Placeholder 8"/>
          <p:cNvSpPr>
            <a:spLocks noGrp="1"/>
          </p:cNvSpPr>
          <p:nvPr>
            <p:ph type="sldNum" sz="quarter" idx="4"/>
          </p:nvPr>
        </p:nvSpPr>
        <p:spPr>
          <a:xfrm>
            <a:off x="1185516" y="6483876"/>
            <a:ext cx="590004" cy="27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 name="Title 1"/>
          <p:cNvSpPr>
            <a:spLocks noGrp="1"/>
          </p:cNvSpPr>
          <p:nvPr>
            <p:ph type="title"/>
          </p:nvPr>
        </p:nvSpPr>
        <p:spPr>
          <a:xfrm>
            <a:off x="1271464" y="0"/>
            <a:ext cx="9649072" cy="784800"/>
          </a:xfrm>
        </p:spPr>
        <p:txBody>
          <a:bodyPr/>
          <a:lstStyle/>
          <a:p>
            <a:pPr eaLnBrk="1" hangingPunct="1"/>
            <a:r>
              <a:rPr lang="en-GB" altLang="zh-CN" dirty="0">
                <a:ea typeface="宋体" charset="-122"/>
              </a:rPr>
              <a:t>If there’s one message, go find new retail customers</a:t>
            </a:r>
            <a:endParaRPr lang="zh-CN" altLang="en-US" dirty="0">
              <a:ea typeface="宋体" charset="-122"/>
            </a:endParaRPr>
          </a:p>
        </p:txBody>
      </p:sp>
      <p:sp>
        <p:nvSpPr>
          <p:cNvPr id="5"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sp>
        <p:nvSpPr>
          <p:cNvPr id="13" name="TextBox 12"/>
          <p:cNvSpPr txBox="1"/>
          <p:nvPr/>
        </p:nvSpPr>
        <p:spPr>
          <a:xfrm>
            <a:off x="2646904" y="2371660"/>
            <a:ext cx="7121505" cy="2281476"/>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Tahoma"/>
                <a:ea typeface="+mn-ea"/>
                <a:cs typeface="+mn-cs"/>
              </a:rPr>
              <a:t>UK sector has recovered from challenges it faced a few years ago, but needs to re-establish itself and be in control of their own businesses</a:t>
            </a:r>
          </a:p>
        </p:txBody>
      </p:sp>
    </p:spTree>
    <p:extLst>
      <p:ext uri="{BB962C8B-B14F-4D97-AF65-F5344CB8AC3E}">
        <p14:creationId xmlns:p14="http://schemas.microsoft.com/office/powerpoint/2010/main" val="148195611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subTitle" idx="1"/>
          </p:nvPr>
        </p:nvSpPr>
        <p:spPr>
          <a:xfrm>
            <a:off x="1368176" y="1772817"/>
            <a:ext cx="4624730" cy="2781301"/>
          </a:xfrm>
        </p:spPr>
        <p:txBody>
          <a:bodyPr>
            <a:noAutofit/>
          </a:bodyPr>
          <a:lstStyle/>
          <a:p>
            <a:pPr algn="ctr">
              <a:buFont typeface="Monotype Sorts"/>
              <a:buNone/>
            </a:pPr>
            <a:r>
              <a:rPr lang="en-GB" dirty="0"/>
              <a:t>Central Boulevard,</a:t>
            </a:r>
          </a:p>
          <a:p>
            <a:pPr algn="ctr">
              <a:buFont typeface="Monotype Sorts"/>
              <a:buNone/>
            </a:pPr>
            <a:r>
              <a:rPr lang="en-GB" dirty="0"/>
              <a:t>Blythe Valley Business Park, </a:t>
            </a:r>
          </a:p>
          <a:p>
            <a:pPr algn="ctr">
              <a:buFont typeface="Monotype Sorts"/>
              <a:buNone/>
            </a:pPr>
            <a:r>
              <a:rPr lang="en-GB" dirty="0"/>
              <a:t>Solihull B90 8AG, UK</a:t>
            </a:r>
          </a:p>
          <a:p>
            <a:pPr algn="ctr">
              <a:buFont typeface="Monotype Sorts"/>
              <a:buNone/>
            </a:pPr>
            <a:r>
              <a:rPr lang="en-GB" dirty="0"/>
              <a:t>E-mail: projectoffice@icdp.net</a:t>
            </a:r>
          </a:p>
          <a:p>
            <a:pPr algn="ctr">
              <a:buFont typeface="Monotype Sorts"/>
              <a:buNone/>
            </a:pPr>
            <a:br>
              <a:rPr lang="en-US" sz="1100" dirty="0"/>
            </a:br>
            <a:r>
              <a:rPr lang="en-US" sz="1100" dirty="0"/>
              <a:t>Limited company registered in the UK, no. 2860398</a:t>
            </a:r>
          </a:p>
          <a:p>
            <a:pPr algn="ctr">
              <a:buFont typeface="Monotype Sorts"/>
              <a:buNone/>
            </a:pPr>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5229200"/>
            <a:ext cx="1008112" cy="1008112"/>
          </a:xfrm>
          <a:prstGeom prst="rect">
            <a:avLst/>
          </a:prstGeom>
        </p:spPr>
      </p:pic>
      <p:sp>
        <p:nvSpPr>
          <p:cNvPr id="7" name="Rectangle 2"/>
          <p:cNvSpPr txBox="1">
            <a:spLocks noChangeArrowheads="1"/>
          </p:cNvSpPr>
          <p:nvPr/>
        </p:nvSpPr>
        <p:spPr>
          <a:xfrm>
            <a:off x="6208057" y="1772817"/>
            <a:ext cx="4626000" cy="2781301"/>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C00000"/>
              </a:buClr>
              <a:buSzPct val="110000"/>
              <a:buFontTx/>
              <a:buNone/>
              <a:tabLst/>
              <a:defRPr/>
            </a:pPr>
            <a:r>
              <a:rPr kumimoji="0" lang="en-GB" sz="20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The Squaire West 12,</a:t>
            </a:r>
          </a:p>
          <a:p>
            <a:pPr marL="0" marR="0" lvl="0" indent="0" algn="ctr" defTabSz="914400" rtl="0" eaLnBrk="1" fontAlgn="auto" latinLnBrk="0" hangingPunct="1">
              <a:lnSpc>
                <a:spcPct val="100000"/>
              </a:lnSpc>
              <a:spcBef>
                <a:spcPct val="20000"/>
              </a:spcBef>
              <a:spcAft>
                <a:spcPts val="0"/>
              </a:spcAft>
              <a:buClr>
                <a:srgbClr val="C00000"/>
              </a:buClr>
              <a:buSzPct val="110000"/>
              <a:buFontTx/>
              <a:buNone/>
              <a:tabLst/>
              <a:defRPr/>
            </a:pPr>
            <a:r>
              <a:rPr kumimoji="0" lang="en-GB" sz="20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Am Flughafen,</a:t>
            </a:r>
          </a:p>
          <a:p>
            <a:pPr marL="0" marR="0" lvl="0" indent="0" algn="ctr" defTabSz="914400" rtl="0" eaLnBrk="1" fontAlgn="auto" latinLnBrk="0" hangingPunct="1">
              <a:lnSpc>
                <a:spcPct val="100000"/>
              </a:lnSpc>
              <a:spcBef>
                <a:spcPct val="20000"/>
              </a:spcBef>
              <a:spcAft>
                <a:spcPts val="0"/>
              </a:spcAft>
              <a:buClr>
                <a:srgbClr val="C00000"/>
              </a:buClr>
              <a:buSzPct val="110000"/>
              <a:buFontTx/>
              <a:buNone/>
              <a:tabLst/>
              <a:defRPr/>
            </a:pPr>
            <a:r>
              <a:rPr kumimoji="0" lang="en-GB" sz="20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60549 Frankfurt am Main, Germany</a:t>
            </a:r>
          </a:p>
          <a:p>
            <a:pPr marL="0" marR="0" lvl="0" indent="0" algn="ctr" defTabSz="914400" rtl="0" eaLnBrk="1" fontAlgn="auto" latinLnBrk="0" hangingPunct="1">
              <a:lnSpc>
                <a:spcPct val="100000"/>
              </a:lnSpc>
              <a:spcBef>
                <a:spcPct val="20000"/>
              </a:spcBef>
              <a:spcAft>
                <a:spcPts val="0"/>
              </a:spcAft>
              <a:buClr>
                <a:srgbClr val="C00000"/>
              </a:buClr>
              <a:buSzPct val="110000"/>
              <a:buFontTx/>
              <a:buNone/>
              <a:tabLst/>
              <a:defRPr/>
            </a:pPr>
            <a:r>
              <a:rPr kumimoji="0" lang="en-GB" sz="20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E-mail: icdpgermany@icdp.net</a:t>
            </a:r>
          </a:p>
          <a:p>
            <a:pPr marL="0" marR="0" lvl="0" indent="0" algn="ctr" defTabSz="914400" rtl="0" eaLnBrk="1" fontAlgn="auto" latinLnBrk="0" hangingPunct="1">
              <a:lnSpc>
                <a:spcPct val="100000"/>
              </a:lnSpc>
              <a:spcBef>
                <a:spcPct val="20000"/>
              </a:spcBef>
              <a:spcAft>
                <a:spcPts val="0"/>
              </a:spcAft>
              <a:buClr>
                <a:srgbClr val="C00000"/>
              </a:buClr>
              <a:buSzPct val="110000"/>
              <a:buFont typeface="Monotype Sorts"/>
              <a:buNone/>
              <a:tabLst/>
              <a:defRPr/>
            </a:pPr>
            <a:br>
              <a:rPr kumimoji="0" lang="en-US" sz="11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br>
            <a:r>
              <a:rPr kumimoji="0" lang="en-US" sz="11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GmbH registered in Frankfurt am Main</a:t>
            </a:r>
            <a:endParaRPr kumimoji="0" lang="en-GB" sz="11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endParaRPr>
          </a:p>
        </p:txBody>
      </p:sp>
      <p:sp>
        <p:nvSpPr>
          <p:cNvPr id="3" name="TextBox 2"/>
          <p:cNvSpPr txBox="1"/>
          <p:nvPr/>
        </p:nvSpPr>
        <p:spPr>
          <a:xfrm>
            <a:off x="2711624" y="4182761"/>
            <a:ext cx="68407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20000"/>
              </a:spcBef>
              <a:spcAft>
                <a:spcPts val="0"/>
              </a:spcAft>
              <a:buClr>
                <a:srgbClr val="C00000"/>
              </a:buClr>
              <a:buSzPct val="110000"/>
              <a:buFontTx/>
              <a:buNone/>
              <a:tabLst/>
              <a:defRPr/>
            </a:pPr>
            <a:r>
              <a:rPr kumimoji="0" lang="en-GB" sz="20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Web: www.icdp.net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C00000"/>
                </a:solidFill>
                <a:effectLst/>
                <a:uLnTx/>
                <a:uFillTx/>
                <a:latin typeface="Tahoma"/>
                <a:ea typeface="Tahoma" pitchFamily="34" charset="0"/>
                <a:cs typeface="Tahoma" pitchFamily="34" charset="0"/>
              </a:rPr>
              <a:t>All requests to reproduce this material should be directed to the addresses above</a:t>
            </a:r>
            <a:endParaRPr kumimoji="0" lang="en-GB" sz="18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92207256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buNone/>
            </a:pPr>
            <a:endParaRPr lang="en-GB" dirty="0"/>
          </a:p>
          <a:p>
            <a:pPr algn="ctr">
              <a:buNone/>
            </a:pPr>
            <a:r>
              <a:rPr lang="en-GB" sz="6000" b="1" dirty="0"/>
              <a:t>THANK YOU</a:t>
            </a:r>
          </a:p>
          <a:p>
            <a:pPr algn="ctr">
              <a:buNone/>
            </a:pPr>
            <a:r>
              <a:rPr lang="en-GB" sz="3600" b="1" dirty="0"/>
              <a:t>Ben Waller – ICDP</a:t>
            </a:r>
          </a:p>
          <a:p>
            <a:pPr algn="ctr">
              <a:buNone/>
            </a:pPr>
            <a:endParaRPr lang="en-GB" dirty="0"/>
          </a:p>
          <a:p>
            <a:pPr>
              <a:buNone/>
            </a:pPr>
            <a:endParaRPr lang="en-GB" dirty="0"/>
          </a:p>
        </p:txBody>
      </p:sp>
      <p:pic>
        <p:nvPicPr>
          <p:cNvPr id="8" name="Picture 2049" descr="D:\My Documents\ABP CLUB\2008 ABP logos\ABP flag only 3D.jpg"/>
          <p:cNvPicPr>
            <a:picLocks noChangeAspect="1" noChangeArrowheads="1"/>
          </p:cNvPicPr>
          <p:nvPr/>
        </p:nvPicPr>
        <p:blipFill>
          <a:blip r:embed="rId3" cstate="print"/>
          <a:srcRect/>
          <a:stretch>
            <a:fillRect/>
          </a:stretch>
        </p:blipFill>
        <p:spPr bwMode="auto">
          <a:xfrm>
            <a:off x="4849804" y="332656"/>
            <a:ext cx="2448272" cy="1512168"/>
          </a:xfrm>
          <a:prstGeom prst="rect">
            <a:avLst/>
          </a:prstGeom>
          <a:noFill/>
          <a:ln w="9525">
            <a:noFill/>
            <a:miter lim="800000"/>
            <a:headEnd/>
            <a:tailEnd/>
          </a:ln>
        </p:spPr>
      </p:pic>
      <p:pic>
        <p:nvPicPr>
          <p:cNvPr id="9" name="Picture 2" descr="D:\My Documents\ABP CLUB\2007 ABP Club Convention\2009 Convention\2009 Logos\Audatex.jpg"/>
          <p:cNvPicPr>
            <a:picLocks noChangeAspect="1" noChangeArrowheads="1"/>
          </p:cNvPicPr>
          <p:nvPr/>
        </p:nvPicPr>
        <p:blipFill>
          <a:blip r:embed="rId4" cstate="print"/>
          <a:srcRect/>
          <a:stretch>
            <a:fillRect/>
          </a:stretch>
        </p:blipFill>
        <p:spPr bwMode="auto">
          <a:xfrm>
            <a:off x="3575720" y="5517232"/>
            <a:ext cx="4824536" cy="1224136"/>
          </a:xfrm>
          <a:prstGeom prst="rect">
            <a:avLst/>
          </a:prstGeom>
          <a:noFill/>
          <a:ln w="9525">
            <a:noFill/>
            <a:miter lim="800000"/>
            <a:headEnd/>
            <a:tailEnd/>
          </a:ln>
        </p:spPr>
      </p:pic>
    </p:spTree>
    <p:extLst>
      <p:ext uri="{BB962C8B-B14F-4D97-AF65-F5344CB8AC3E}">
        <p14:creationId xmlns:p14="http://schemas.microsoft.com/office/powerpoint/2010/main" val="187816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Factors for Success in a</a:t>
            </a:r>
            <a:br>
              <a:rPr lang="en-GB" dirty="0"/>
            </a:br>
            <a:r>
              <a:rPr lang="en-GB" dirty="0"/>
              <a:t>Declining Market</a:t>
            </a:r>
          </a:p>
        </p:txBody>
      </p:sp>
      <p:sp>
        <p:nvSpPr>
          <p:cNvPr id="5" name="Subtitle 4"/>
          <p:cNvSpPr>
            <a:spLocks noGrp="1"/>
          </p:cNvSpPr>
          <p:nvPr>
            <p:ph type="subTitle" idx="1"/>
          </p:nvPr>
        </p:nvSpPr>
        <p:spPr/>
        <p:txBody>
          <a:bodyPr/>
          <a:lstStyle/>
          <a:p>
            <a:r>
              <a:rPr lang="en-GB" dirty="0"/>
              <a:t>Steve Young, Managing Director, ICDP</a:t>
            </a:r>
          </a:p>
          <a:p>
            <a:r>
              <a:rPr lang="en-GB" dirty="0"/>
              <a:t>ABP Annual Convention</a:t>
            </a:r>
          </a:p>
          <a:p>
            <a:r>
              <a:rPr lang="en-GB" dirty="0"/>
              <a:t>Birmingham, November 16, 2016</a:t>
            </a:r>
          </a:p>
        </p:txBody>
      </p:sp>
      <p:pic>
        <p:nvPicPr>
          <p:cNvPr id="6" name="Picture Placeholder 5" descr="ABP.jp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3144" b="33457"/>
          <a:stretch/>
        </p:blipFill>
        <p:spPr>
          <a:xfrm>
            <a:off x="7680177" y="1989139"/>
            <a:ext cx="3240237" cy="2435809"/>
          </a:xfrm>
        </p:spPr>
      </p:pic>
    </p:spTree>
    <p:extLst>
      <p:ext uri="{BB962C8B-B14F-4D97-AF65-F5344CB8AC3E}">
        <p14:creationId xmlns:p14="http://schemas.microsoft.com/office/powerpoint/2010/main" val="63606278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altLang="zh-CN" dirty="0">
                <a:ea typeface="宋体" charset="-122"/>
              </a:rPr>
              <a:t>Who are ICDP?</a:t>
            </a:r>
            <a:endParaRPr lang="zh-CN" altLang="en-US" dirty="0">
              <a:ea typeface="宋体" charset="-122"/>
            </a:endParaRPr>
          </a:p>
        </p:txBody>
      </p:sp>
      <p:sp>
        <p:nvSpPr>
          <p:cNvPr id="19465" name="Slide Number Placeholder 8"/>
          <p:cNvSpPr>
            <a:spLocks noGrp="1"/>
          </p:cNvSpPr>
          <p:nvPr>
            <p:ph type="sldNum" sz="quarter" idx="4294967295"/>
          </p:nvPr>
        </p:nvSpPr>
        <p:spPr bwMode="auto">
          <a:xfrm>
            <a:off x="1185864" y="6483353"/>
            <a:ext cx="588962" cy="26987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E378F72-10BE-4645-AF54-4C3ED9B907C4}" type="slidenum">
              <a:rPr altLang="zh-CN">
                <a:solidFill>
                  <a:prstClr val="black"/>
                </a:solidFill>
                <a:ea typeface="宋体" charset="-122"/>
              </a:rPr>
              <a:pPr fontAlgn="base">
                <a:spcBef>
                  <a:spcPct val="0"/>
                </a:spcBef>
                <a:spcAft>
                  <a:spcPct val="0"/>
                </a:spcAft>
              </a:pPr>
              <a:t>3</a:t>
            </a:fld>
            <a:endParaRPr altLang="zh-CN">
              <a:solidFill>
                <a:prstClr val="black"/>
              </a:solidFill>
              <a:ea typeface="宋体" charset="-122"/>
            </a:endParaRPr>
          </a:p>
        </p:txBody>
      </p:sp>
      <p:cxnSp>
        <p:nvCxnSpPr>
          <p:cNvPr id="19459" name="Straight Connector 4"/>
          <p:cNvCxnSpPr>
            <a:cxnSpLocks noChangeShapeType="1"/>
          </p:cNvCxnSpPr>
          <p:nvPr/>
        </p:nvCxnSpPr>
        <p:spPr bwMode="auto">
          <a:xfrm flipH="1">
            <a:off x="4359040" y="981078"/>
            <a:ext cx="12700" cy="4968875"/>
          </a:xfrm>
          <a:prstGeom prst="line">
            <a:avLst/>
          </a:prstGeom>
          <a:noFill/>
          <a:ln w="28575" algn="ctr">
            <a:solidFill>
              <a:schemeClr val="accent2"/>
            </a:solidFill>
            <a:prstDash val="sysDash"/>
            <a:round/>
            <a:headEnd/>
            <a:tailEnd/>
          </a:ln>
        </p:spPr>
      </p:cxnSp>
      <p:cxnSp>
        <p:nvCxnSpPr>
          <p:cNvPr id="19462" name="Straight Connector 11"/>
          <p:cNvCxnSpPr>
            <a:cxnSpLocks noChangeShapeType="1"/>
          </p:cNvCxnSpPr>
          <p:nvPr/>
        </p:nvCxnSpPr>
        <p:spPr bwMode="auto">
          <a:xfrm flipH="1">
            <a:off x="7784853" y="981078"/>
            <a:ext cx="20638" cy="4956175"/>
          </a:xfrm>
          <a:prstGeom prst="line">
            <a:avLst/>
          </a:prstGeom>
          <a:noFill/>
          <a:ln w="28575" algn="ctr">
            <a:solidFill>
              <a:schemeClr val="accent2"/>
            </a:solidFill>
            <a:prstDash val="sysDash"/>
            <a:round/>
            <a:headEnd/>
            <a:tailEnd/>
          </a:ln>
        </p:spPr>
      </p:cxnSp>
      <p:grpSp>
        <p:nvGrpSpPr>
          <p:cNvPr id="13" name="Group 12"/>
          <p:cNvGrpSpPr/>
          <p:nvPr/>
        </p:nvGrpSpPr>
        <p:grpSpPr>
          <a:xfrm>
            <a:off x="4485241" y="1352551"/>
            <a:ext cx="3186113" cy="4619625"/>
            <a:chOff x="3365501" y="1352550"/>
            <a:chExt cx="3186113" cy="4619625"/>
          </a:xfrm>
        </p:grpSpPr>
        <p:sp>
          <p:nvSpPr>
            <p:cNvPr id="7" name="AutoShape 7"/>
            <p:cNvSpPr>
              <a:spLocks noChangeArrowheads="1"/>
            </p:cNvSpPr>
            <p:nvPr/>
          </p:nvSpPr>
          <p:spPr bwMode="auto">
            <a:xfrm>
              <a:off x="3476626" y="5053013"/>
              <a:ext cx="2963864" cy="919162"/>
            </a:xfrm>
            <a:prstGeom prst="rect">
              <a:avLst/>
            </a:prstGeom>
            <a:solidFill>
              <a:srgbClr val="0070C0"/>
            </a:solidFill>
            <a:ln w="12700" algn="ctr">
              <a:solidFill>
                <a:schemeClr val="bg1"/>
              </a:solidFill>
              <a:round/>
              <a:headEnd/>
              <a:tailEnd/>
            </a:ln>
            <a:effectLst>
              <a:outerShdw blurRad="50800" dist="38100" dir="2700000" algn="tl" rotWithShape="0">
                <a:prstClr val="black">
                  <a:alpha val="40000"/>
                </a:prstClr>
              </a:outerShdw>
            </a:effectLst>
          </p:spPr>
          <p:txBody>
            <a:bodyPr lIns="90000" tIns="46800" rIns="90000" bIns="46800" anchor="ctr"/>
            <a:lstStyle/>
            <a:p>
              <a:pPr algn="ctr">
                <a:defRPr/>
              </a:pPr>
              <a:r>
                <a:rPr lang="en-GB" sz="1600" dirty="0">
                  <a:solidFill>
                    <a:prstClr val="white"/>
                  </a:solidFill>
                </a:rPr>
                <a:t>Research, consultancy, and other services</a:t>
              </a:r>
            </a:p>
          </p:txBody>
        </p:sp>
        <p:pic>
          <p:nvPicPr>
            <p:cNvPr id="19466" name="Picture 83" descr="Four Circle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65501" y="1352550"/>
              <a:ext cx="3186113" cy="3397250"/>
            </a:xfrm>
            <a:prstGeom prst="rect">
              <a:avLst/>
            </a:prstGeom>
            <a:noFill/>
            <a:ln w="9525">
              <a:noFill/>
              <a:miter lim="800000"/>
              <a:headEnd/>
              <a:tailEnd/>
            </a:ln>
          </p:spPr>
        </p:pic>
      </p:grpSp>
      <p:grpSp>
        <p:nvGrpSpPr>
          <p:cNvPr id="12" name="Group 11"/>
          <p:cNvGrpSpPr/>
          <p:nvPr/>
        </p:nvGrpSpPr>
        <p:grpSpPr>
          <a:xfrm>
            <a:off x="1281678" y="1196755"/>
            <a:ext cx="2963862" cy="4781771"/>
            <a:chOff x="115888" y="1196754"/>
            <a:chExt cx="2963862" cy="4781771"/>
          </a:xfrm>
        </p:grpSpPr>
        <p:sp>
          <p:nvSpPr>
            <p:cNvPr id="4" name="AutoShape 7"/>
            <p:cNvSpPr>
              <a:spLocks noChangeArrowheads="1"/>
            </p:cNvSpPr>
            <p:nvPr/>
          </p:nvSpPr>
          <p:spPr bwMode="auto">
            <a:xfrm>
              <a:off x="115888" y="5045075"/>
              <a:ext cx="2963862" cy="933450"/>
            </a:xfrm>
            <a:prstGeom prst="rect">
              <a:avLst/>
            </a:prstGeom>
            <a:solidFill>
              <a:srgbClr val="0070C0"/>
            </a:solidFill>
            <a:ln w="12700" algn="ctr">
              <a:solidFill>
                <a:schemeClr val="bg1"/>
              </a:solidFill>
              <a:round/>
              <a:headEnd/>
              <a:tailEnd/>
            </a:ln>
            <a:effectLst>
              <a:outerShdw blurRad="50800" dist="38100" dir="2700000" algn="tl" rotWithShape="0">
                <a:prstClr val="black">
                  <a:alpha val="40000"/>
                </a:prstClr>
              </a:outerShdw>
            </a:effectLst>
          </p:spPr>
          <p:txBody>
            <a:bodyPr lIns="90000" tIns="46800" rIns="90000" bIns="46800" anchor="ctr"/>
            <a:lstStyle/>
            <a:p>
              <a:pPr algn="ctr">
                <a:defRPr/>
              </a:pPr>
              <a:r>
                <a:rPr lang="en-GB" sz="1600" dirty="0">
                  <a:solidFill>
                    <a:prstClr val="white"/>
                  </a:solidFill>
                </a:rPr>
                <a:t>European, launched in China, now in discussions for Brazil</a:t>
              </a:r>
            </a:p>
          </p:txBody>
        </p:sp>
        <p:grpSp>
          <p:nvGrpSpPr>
            <p:cNvPr id="2" name="Group 12"/>
            <p:cNvGrpSpPr>
              <a:grpSpLocks/>
            </p:cNvGrpSpPr>
            <p:nvPr/>
          </p:nvGrpSpPr>
          <p:grpSpPr bwMode="auto">
            <a:xfrm>
              <a:off x="497003" y="1196754"/>
              <a:ext cx="2215350" cy="1763707"/>
              <a:chOff x="5313040" y="3573016"/>
              <a:chExt cx="1822499" cy="1440000"/>
            </a:xfrm>
          </p:grpSpPr>
          <p:grpSp>
            <p:nvGrpSpPr>
              <p:cNvPr id="3" name="Group 14"/>
              <p:cNvGrpSpPr>
                <a:grpSpLocks noChangeAspect="1"/>
              </p:cNvGrpSpPr>
              <p:nvPr/>
            </p:nvGrpSpPr>
            <p:grpSpPr bwMode="auto">
              <a:xfrm>
                <a:off x="5313040" y="3573016"/>
                <a:ext cx="1822499" cy="1440000"/>
                <a:chOff x="2195736" y="1340768"/>
                <a:chExt cx="5832648" cy="4608512"/>
              </a:xfrm>
            </p:grpSpPr>
            <p:pic>
              <p:nvPicPr>
                <p:cNvPr id="16" name="Picture 2" descr="http://www.nonformality.org/wp-content/uploads/2007/12/17-large.jpg"/>
                <p:cNvPicPr>
                  <a:picLocks noChangeAspect="1" noChangeArrowheads="1"/>
                </p:cNvPicPr>
                <p:nvPr/>
              </p:nvPicPr>
              <p:blipFill>
                <a:blip r:embed="rId4" cstate="screen"/>
                <a:srcRect/>
                <a:stretch>
                  <a:fillRect/>
                </a:stretch>
              </p:blipFill>
              <p:spPr bwMode="auto">
                <a:xfrm>
                  <a:off x="2195575" y="1340768"/>
                  <a:ext cx="5834757" cy="4608528"/>
                </a:xfrm>
                <a:prstGeom prst="rect">
                  <a:avLst/>
                </a:prstGeom>
                <a:noFill/>
                <a:ln>
                  <a:solidFill>
                    <a:schemeClr val="tx2"/>
                  </a:solidFill>
                </a:ln>
                <a:effectLst>
                  <a:outerShdw blurRad="50800" dist="38100" dir="2700000" algn="tl" rotWithShape="0">
                    <a:prstClr val="black">
                      <a:alpha val="40000"/>
                    </a:prstClr>
                  </a:outerShdw>
                </a:effectLst>
              </p:spPr>
            </p:pic>
            <p:pic>
              <p:nvPicPr>
                <p:cNvPr id="19485" name="Picture 67" descr="deutschland"/>
                <p:cNvPicPr>
                  <a:picLocks noChangeAspect="1" noChangeArrowheads="1"/>
                </p:cNvPicPr>
                <p:nvPr/>
              </p:nvPicPr>
              <p:blipFill>
                <a:blip r:embed="rId5" cstate="screen"/>
                <a:srcRect/>
                <a:stretch>
                  <a:fillRect/>
                </a:stretch>
              </p:blipFill>
              <p:spPr bwMode="auto">
                <a:xfrm>
                  <a:off x="4424952" y="4048672"/>
                  <a:ext cx="683380" cy="432048"/>
                </a:xfrm>
                <a:prstGeom prst="rect">
                  <a:avLst/>
                </a:prstGeom>
                <a:noFill/>
                <a:ln w="9525">
                  <a:noFill/>
                  <a:miter lim="800000"/>
                  <a:headEnd/>
                  <a:tailEnd/>
                </a:ln>
              </p:spPr>
            </p:pic>
            <p:pic>
              <p:nvPicPr>
                <p:cNvPr id="19486" name="Picture 72" descr="frankreich"/>
                <p:cNvPicPr>
                  <a:picLocks noChangeAspect="1" noChangeArrowheads="1"/>
                </p:cNvPicPr>
                <p:nvPr/>
              </p:nvPicPr>
              <p:blipFill>
                <a:blip r:embed="rId6" cstate="screen"/>
                <a:srcRect/>
                <a:stretch>
                  <a:fillRect/>
                </a:stretch>
              </p:blipFill>
              <p:spPr bwMode="auto">
                <a:xfrm>
                  <a:off x="3488848" y="4336704"/>
                  <a:ext cx="683380" cy="432048"/>
                </a:xfrm>
                <a:prstGeom prst="rect">
                  <a:avLst/>
                </a:prstGeom>
                <a:noFill/>
                <a:ln w="9525">
                  <a:noFill/>
                  <a:miter lim="800000"/>
                  <a:headEnd/>
                  <a:tailEnd/>
                </a:ln>
              </p:spPr>
            </p:pic>
            <p:pic>
              <p:nvPicPr>
                <p:cNvPr id="19487" name="Picture 70" descr="großbritannien"/>
                <p:cNvPicPr>
                  <a:picLocks noChangeAspect="1" noChangeArrowheads="1"/>
                </p:cNvPicPr>
                <p:nvPr/>
              </p:nvPicPr>
              <p:blipFill>
                <a:blip r:embed="rId7" cstate="screen"/>
                <a:srcRect/>
                <a:stretch>
                  <a:fillRect/>
                </a:stretch>
              </p:blipFill>
              <p:spPr bwMode="auto">
                <a:xfrm>
                  <a:off x="3560856" y="3212976"/>
                  <a:ext cx="683380" cy="432048"/>
                </a:xfrm>
                <a:prstGeom prst="rect">
                  <a:avLst/>
                </a:prstGeom>
                <a:noFill/>
                <a:ln w="9525">
                  <a:noFill/>
                  <a:miter lim="800000"/>
                  <a:headEnd/>
                  <a:tailEnd/>
                </a:ln>
              </p:spPr>
            </p:pic>
            <p:pic>
              <p:nvPicPr>
                <p:cNvPr id="19488" name="Picture 68" descr="italien"/>
                <p:cNvPicPr>
                  <a:picLocks noChangeAspect="1" noChangeArrowheads="1"/>
                </p:cNvPicPr>
                <p:nvPr/>
              </p:nvPicPr>
              <p:blipFill>
                <a:blip r:embed="rId8" cstate="screen"/>
                <a:srcRect/>
                <a:stretch>
                  <a:fillRect/>
                </a:stretch>
              </p:blipFill>
              <p:spPr bwMode="auto">
                <a:xfrm>
                  <a:off x="5361056" y="4984776"/>
                  <a:ext cx="683380" cy="432048"/>
                </a:xfrm>
                <a:prstGeom prst="rect">
                  <a:avLst/>
                </a:prstGeom>
                <a:noFill/>
                <a:ln w="9525">
                  <a:noFill/>
                  <a:miter lim="800000"/>
                  <a:headEnd/>
                  <a:tailEnd/>
                </a:ln>
              </p:spPr>
            </p:pic>
            <p:pic>
              <p:nvPicPr>
                <p:cNvPr id="19489" name="Picture 19" descr="russland"/>
                <p:cNvPicPr>
                  <a:picLocks noChangeAspect="1" noChangeArrowheads="1"/>
                </p:cNvPicPr>
                <p:nvPr/>
              </p:nvPicPr>
              <p:blipFill>
                <a:blip r:embed="rId9" cstate="screen"/>
                <a:srcRect/>
                <a:stretch>
                  <a:fillRect/>
                </a:stretch>
              </p:blipFill>
              <p:spPr bwMode="auto">
                <a:xfrm>
                  <a:off x="6801216" y="3688632"/>
                  <a:ext cx="683380" cy="432048"/>
                </a:xfrm>
                <a:prstGeom prst="rect">
                  <a:avLst/>
                </a:prstGeom>
                <a:noFill/>
                <a:ln w="9525">
                  <a:noFill/>
                  <a:miter lim="800000"/>
                  <a:headEnd/>
                  <a:tailEnd/>
                </a:ln>
              </p:spPr>
            </p:pic>
            <p:pic>
              <p:nvPicPr>
                <p:cNvPr id="19490" name="Picture 57" descr="polen"/>
                <p:cNvPicPr>
                  <a:picLocks noChangeAspect="1" noChangeArrowheads="1"/>
                </p:cNvPicPr>
                <p:nvPr/>
              </p:nvPicPr>
              <p:blipFill>
                <a:blip r:embed="rId10" cstate="screen"/>
                <a:srcRect/>
                <a:stretch>
                  <a:fillRect/>
                </a:stretch>
              </p:blipFill>
              <p:spPr bwMode="auto">
                <a:xfrm>
                  <a:off x="5289048" y="3760640"/>
                  <a:ext cx="683380" cy="432048"/>
                </a:xfrm>
                <a:prstGeom prst="rect">
                  <a:avLst/>
                </a:prstGeom>
                <a:noFill/>
                <a:ln w="9525">
                  <a:noFill/>
                  <a:miter lim="800000"/>
                  <a:headEnd/>
                  <a:tailEnd/>
                </a:ln>
              </p:spPr>
            </p:pic>
          </p:grpSp>
          <p:pic>
            <p:nvPicPr>
              <p:cNvPr id="19483" name="Picture 14" descr="spain.gif"/>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595354" y="4725144"/>
                <a:ext cx="221742" cy="148590"/>
              </a:xfrm>
              <a:prstGeom prst="rect">
                <a:avLst/>
              </a:prstGeom>
              <a:noFill/>
              <a:ln w="9525">
                <a:noFill/>
                <a:miter lim="800000"/>
                <a:headEnd/>
                <a:tailEnd/>
              </a:ln>
            </p:spPr>
          </p:pic>
        </p:grpSp>
        <p:grpSp>
          <p:nvGrpSpPr>
            <p:cNvPr id="5" name="Group 31"/>
            <p:cNvGrpSpPr/>
            <p:nvPr/>
          </p:nvGrpSpPr>
          <p:grpSpPr>
            <a:xfrm>
              <a:off x="297371" y="3140968"/>
              <a:ext cx="2614612" cy="863760"/>
              <a:chOff x="322263" y="3500561"/>
              <a:chExt cx="2614612" cy="863760"/>
            </a:xfrm>
          </p:grpSpPr>
          <p:grpSp>
            <p:nvGrpSpPr>
              <p:cNvPr id="6" name="Group 4"/>
              <p:cNvGrpSpPr>
                <a:grpSpLocks noChangeAspect="1"/>
              </p:cNvGrpSpPr>
              <p:nvPr/>
            </p:nvGrpSpPr>
            <p:grpSpPr bwMode="auto">
              <a:xfrm>
                <a:off x="322263" y="3500561"/>
                <a:ext cx="1057551" cy="863760"/>
                <a:chOff x="2395" y="1658"/>
                <a:chExt cx="1438" cy="1273"/>
              </a:xfrm>
            </p:grpSpPr>
            <p:sp>
              <p:nvSpPr>
                <p:cNvPr id="19478" name="Freeform 5" descr="china flag"/>
                <p:cNvSpPr>
                  <a:spLocks/>
                </p:cNvSpPr>
                <p:nvPr/>
              </p:nvSpPr>
              <p:spPr bwMode="auto">
                <a:xfrm>
                  <a:off x="3279" y="2931"/>
                  <a:ext cx="2" cy="0"/>
                </a:xfrm>
                <a:custGeom>
                  <a:avLst/>
                  <a:gdLst>
                    <a:gd name="T0" fmla="*/ 1 w 4"/>
                    <a:gd name="T1" fmla="*/ 1 w 4"/>
                    <a:gd name="T2" fmla="*/ 1 w 4"/>
                    <a:gd name="T3" fmla="*/ 1 w 4"/>
                    <a:gd name="T4" fmla="*/ 0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4" y="0"/>
                      </a:moveTo>
                      <a:lnTo>
                        <a:pt x="4" y="0"/>
                      </a:lnTo>
                      <a:lnTo>
                        <a:pt x="2" y="0"/>
                      </a:lnTo>
                      <a:lnTo>
                        <a:pt x="0" y="0"/>
                      </a:lnTo>
                      <a:lnTo>
                        <a:pt x="4" y="0"/>
                      </a:lnTo>
                      <a:close/>
                    </a:path>
                  </a:pathLst>
                </a:custGeom>
                <a:blipFill dpi="0" rotWithShape="1">
                  <a:blip r:embed="rId12"/>
                  <a:srcRect/>
                  <a:stretch>
                    <a:fillRect/>
                  </a:stretch>
                </a:blipFill>
                <a:ln w="9525">
                  <a:noFill/>
                  <a:round/>
                  <a:headEnd/>
                  <a:tailEnd/>
                </a:ln>
              </p:spPr>
              <p:txBody>
                <a:bodyPr/>
                <a:lstStyle/>
                <a:p>
                  <a:endParaRPr lang="zh-CN" altLang="en-US">
                    <a:solidFill>
                      <a:prstClr val="black"/>
                    </a:solidFill>
                  </a:endParaRPr>
                </a:p>
              </p:txBody>
            </p:sp>
            <p:sp>
              <p:nvSpPr>
                <p:cNvPr id="19479" name="Freeform 6" descr="china flag"/>
                <p:cNvSpPr>
                  <a:spLocks/>
                </p:cNvSpPr>
                <p:nvPr/>
              </p:nvSpPr>
              <p:spPr bwMode="auto">
                <a:xfrm>
                  <a:off x="3308" y="2806"/>
                  <a:ext cx="77" cy="66"/>
                </a:xfrm>
                <a:custGeom>
                  <a:avLst/>
                  <a:gdLst>
                    <a:gd name="T0" fmla="*/ 0 w 155"/>
                    <a:gd name="T1" fmla="*/ 1 h 132"/>
                    <a:gd name="T2" fmla="*/ 0 w 155"/>
                    <a:gd name="T3" fmla="*/ 1 h 132"/>
                    <a:gd name="T4" fmla="*/ 0 w 155"/>
                    <a:gd name="T5" fmla="*/ 1 h 132"/>
                    <a:gd name="T6" fmla="*/ 0 w 155"/>
                    <a:gd name="T7" fmla="*/ 1 h 132"/>
                    <a:gd name="T8" fmla="*/ 0 w 155"/>
                    <a:gd name="T9" fmla="*/ 1 h 132"/>
                    <a:gd name="T10" fmla="*/ 0 w 155"/>
                    <a:gd name="T11" fmla="*/ 1 h 132"/>
                    <a:gd name="T12" fmla="*/ 0 w 155"/>
                    <a:gd name="T13" fmla="*/ 1 h 132"/>
                    <a:gd name="T14" fmla="*/ 0 w 155"/>
                    <a:gd name="T15" fmla="*/ 1 h 132"/>
                    <a:gd name="T16" fmla="*/ 0 w 155"/>
                    <a:gd name="T17" fmla="*/ 1 h 132"/>
                    <a:gd name="T18" fmla="*/ 0 w 155"/>
                    <a:gd name="T19" fmla="*/ 1 h 132"/>
                    <a:gd name="T20" fmla="*/ 0 w 155"/>
                    <a:gd name="T21" fmla="*/ 1 h 132"/>
                    <a:gd name="T22" fmla="*/ 0 w 155"/>
                    <a:gd name="T23" fmla="*/ 1 h 132"/>
                    <a:gd name="T24" fmla="*/ 0 w 155"/>
                    <a:gd name="T25" fmla="*/ 1 h 132"/>
                    <a:gd name="T26" fmla="*/ 0 w 155"/>
                    <a:gd name="T27" fmla="*/ 1 h 132"/>
                    <a:gd name="T28" fmla="*/ 0 w 155"/>
                    <a:gd name="T29" fmla="*/ 1 h 132"/>
                    <a:gd name="T30" fmla="*/ 0 w 155"/>
                    <a:gd name="T31" fmla="*/ 1 h 132"/>
                    <a:gd name="T32" fmla="*/ 0 w 155"/>
                    <a:gd name="T33" fmla="*/ 1 h 132"/>
                    <a:gd name="T34" fmla="*/ 0 w 155"/>
                    <a:gd name="T35" fmla="*/ 1 h 132"/>
                    <a:gd name="T36" fmla="*/ 0 w 155"/>
                    <a:gd name="T37" fmla="*/ 1 h 132"/>
                    <a:gd name="T38" fmla="*/ 0 w 155"/>
                    <a:gd name="T39" fmla="*/ 1 h 132"/>
                    <a:gd name="T40" fmla="*/ 0 w 155"/>
                    <a:gd name="T41" fmla="*/ 1 h 132"/>
                    <a:gd name="T42" fmla="*/ 0 w 155"/>
                    <a:gd name="T43" fmla="*/ 1 h 132"/>
                    <a:gd name="T44" fmla="*/ 0 w 155"/>
                    <a:gd name="T45" fmla="*/ 1 h 132"/>
                    <a:gd name="T46" fmla="*/ 0 w 155"/>
                    <a:gd name="T47" fmla="*/ 1 h 132"/>
                    <a:gd name="T48" fmla="*/ 0 w 155"/>
                    <a:gd name="T49" fmla="*/ 1 h 132"/>
                    <a:gd name="T50" fmla="*/ 0 w 155"/>
                    <a:gd name="T51" fmla="*/ 1 h 132"/>
                    <a:gd name="T52" fmla="*/ 0 w 155"/>
                    <a:gd name="T53" fmla="*/ 1 h 132"/>
                    <a:gd name="T54" fmla="*/ 0 w 155"/>
                    <a:gd name="T55" fmla="*/ 1 h 132"/>
                    <a:gd name="T56" fmla="*/ 0 w 155"/>
                    <a:gd name="T57" fmla="*/ 1 h 132"/>
                    <a:gd name="T58" fmla="*/ 0 w 155"/>
                    <a:gd name="T59" fmla="*/ 1 h 132"/>
                    <a:gd name="T60" fmla="*/ 0 w 155"/>
                    <a:gd name="T61" fmla="*/ 1 h 132"/>
                    <a:gd name="T62" fmla="*/ 0 w 155"/>
                    <a:gd name="T63" fmla="*/ 1 h 132"/>
                    <a:gd name="T64" fmla="*/ 0 w 155"/>
                    <a:gd name="T65" fmla="*/ 1 h 132"/>
                    <a:gd name="T66" fmla="*/ 0 w 155"/>
                    <a:gd name="T67" fmla="*/ 1 h 132"/>
                    <a:gd name="T68" fmla="*/ 0 w 155"/>
                    <a:gd name="T69" fmla="*/ 1 h 132"/>
                    <a:gd name="T70" fmla="*/ 0 w 155"/>
                    <a:gd name="T71" fmla="*/ 1 h 132"/>
                    <a:gd name="T72" fmla="*/ 0 w 155"/>
                    <a:gd name="T73" fmla="*/ 1 h 132"/>
                    <a:gd name="T74" fmla="*/ 0 w 155"/>
                    <a:gd name="T75" fmla="*/ 1 h 132"/>
                    <a:gd name="T76" fmla="*/ 0 w 155"/>
                    <a:gd name="T77" fmla="*/ 1 h 132"/>
                    <a:gd name="T78" fmla="*/ 0 w 155"/>
                    <a:gd name="T79" fmla="*/ 1 h 132"/>
                    <a:gd name="T80" fmla="*/ 0 w 155"/>
                    <a:gd name="T81" fmla="*/ 1 h 132"/>
                    <a:gd name="T82" fmla="*/ 0 w 155"/>
                    <a:gd name="T83" fmla="*/ 1 h 132"/>
                    <a:gd name="T84" fmla="*/ 0 w 155"/>
                    <a:gd name="T85" fmla="*/ 1 h 132"/>
                    <a:gd name="T86" fmla="*/ 0 w 155"/>
                    <a:gd name="T87" fmla="*/ 1 h 132"/>
                    <a:gd name="T88" fmla="*/ 0 w 155"/>
                    <a:gd name="T89" fmla="*/ 1 h 132"/>
                    <a:gd name="T90" fmla="*/ 0 w 155"/>
                    <a:gd name="T91" fmla="*/ 1 h 132"/>
                    <a:gd name="T92" fmla="*/ 0 w 155"/>
                    <a:gd name="T93" fmla="*/ 1 h 132"/>
                    <a:gd name="T94" fmla="*/ 0 w 155"/>
                    <a:gd name="T95" fmla="*/ 1 h 132"/>
                    <a:gd name="T96" fmla="*/ 0 w 155"/>
                    <a:gd name="T97" fmla="*/ 1 h 132"/>
                    <a:gd name="T98" fmla="*/ 0 w 155"/>
                    <a:gd name="T99" fmla="*/ 1 h 132"/>
                    <a:gd name="T100" fmla="*/ 0 w 155"/>
                    <a:gd name="T101" fmla="*/ 1 h 132"/>
                    <a:gd name="T102" fmla="*/ 0 w 155"/>
                    <a:gd name="T103" fmla="*/ 1 h 132"/>
                    <a:gd name="T104" fmla="*/ 0 w 155"/>
                    <a:gd name="T105" fmla="*/ 0 h 132"/>
                    <a:gd name="T106" fmla="*/ 0 w 155"/>
                    <a:gd name="T107" fmla="*/ 0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
                    <a:gd name="T163" fmla="*/ 0 h 132"/>
                    <a:gd name="T164" fmla="*/ 155 w 155"/>
                    <a:gd name="T165" fmla="*/ 132 h 1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 h="132">
                      <a:moveTo>
                        <a:pt x="127" y="0"/>
                      </a:moveTo>
                      <a:lnTo>
                        <a:pt x="129" y="1"/>
                      </a:lnTo>
                      <a:lnTo>
                        <a:pt x="133" y="3"/>
                      </a:lnTo>
                      <a:lnTo>
                        <a:pt x="136" y="6"/>
                      </a:lnTo>
                      <a:lnTo>
                        <a:pt x="140" y="8"/>
                      </a:lnTo>
                      <a:lnTo>
                        <a:pt x="141" y="9"/>
                      </a:lnTo>
                      <a:lnTo>
                        <a:pt x="144" y="8"/>
                      </a:lnTo>
                      <a:lnTo>
                        <a:pt x="146" y="6"/>
                      </a:lnTo>
                      <a:lnTo>
                        <a:pt x="149" y="6"/>
                      </a:lnTo>
                      <a:lnTo>
                        <a:pt x="152" y="8"/>
                      </a:lnTo>
                      <a:lnTo>
                        <a:pt x="153" y="12"/>
                      </a:lnTo>
                      <a:lnTo>
                        <a:pt x="155" y="17"/>
                      </a:lnTo>
                      <a:lnTo>
                        <a:pt x="153" y="23"/>
                      </a:lnTo>
                      <a:lnTo>
                        <a:pt x="152" y="28"/>
                      </a:lnTo>
                      <a:lnTo>
                        <a:pt x="150" y="32"/>
                      </a:lnTo>
                      <a:lnTo>
                        <a:pt x="149" y="35"/>
                      </a:lnTo>
                      <a:lnTo>
                        <a:pt x="147" y="38"/>
                      </a:lnTo>
                      <a:lnTo>
                        <a:pt x="144" y="38"/>
                      </a:lnTo>
                      <a:lnTo>
                        <a:pt x="143" y="38"/>
                      </a:lnTo>
                      <a:lnTo>
                        <a:pt x="140" y="40"/>
                      </a:lnTo>
                      <a:lnTo>
                        <a:pt x="138" y="46"/>
                      </a:lnTo>
                      <a:lnTo>
                        <a:pt x="136" y="51"/>
                      </a:lnTo>
                      <a:lnTo>
                        <a:pt x="136" y="54"/>
                      </a:lnTo>
                      <a:lnTo>
                        <a:pt x="135" y="54"/>
                      </a:lnTo>
                      <a:lnTo>
                        <a:pt x="133" y="55"/>
                      </a:lnTo>
                      <a:lnTo>
                        <a:pt x="130" y="55"/>
                      </a:lnTo>
                      <a:lnTo>
                        <a:pt x="129" y="55"/>
                      </a:lnTo>
                      <a:lnTo>
                        <a:pt x="127" y="57"/>
                      </a:lnTo>
                      <a:lnTo>
                        <a:pt x="127" y="63"/>
                      </a:lnTo>
                      <a:lnTo>
                        <a:pt x="127" y="73"/>
                      </a:lnTo>
                      <a:lnTo>
                        <a:pt x="127" y="83"/>
                      </a:lnTo>
                      <a:lnTo>
                        <a:pt x="127" y="89"/>
                      </a:lnTo>
                      <a:lnTo>
                        <a:pt x="124" y="92"/>
                      </a:lnTo>
                      <a:lnTo>
                        <a:pt x="121" y="92"/>
                      </a:lnTo>
                      <a:lnTo>
                        <a:pt x="118" y="90"/>
                      </a:lnTo>
                      <a:lnTo>
                        <a:pt x="117" y="92"/>
                      </a:lnTo>
                      <a:lnTo>
                        <a:pt x="115" y="95"/>
                      </a:lnTo>
                      <a:lnTo>
                        <a:pt x="114" y="98"/>
                      </a:lnTo>
                      <a:lnTo>
                        <a:pt x="112" y="100"/>
                      </a:lnTo>
                      <a:lnTo>
                        <a:pt x="110" y="100"/>
                      </a:lnTo>
                      <a:lnTo>
                        <a:pt x="107" y="100"/>
                      </a:lnTo>
                      <a:lnTo>
                        <a:pt x="106" y="100"/>
                      </a:lnTo>
                      <a:lnTo>
                        <a:pt x="104" y="101"/>
                      </a:lnTo>
                      <a:lnTo>
                        <a:pt x="104" y="103"/>
                      </a:lnTo>
                      <a:lnTo>
                        <a:pt x="104" y="104"/>
                      </a:lnTo>
                      <a:lnTo>
                        <a:pt x="104" y="107"/>
                      </a:lnTo>
                      <a:lnTo>
                        <a:pt x="104" y="110"/>
                      </a:lnTo>
                      <a:lnTo>
                        <a:pt x="101" y="113"/>
                      </a:lnTo>
                      <a:lnTo>
                        <a:pt x="98" y="115"/>
                      </a:lnTo>
                      <a:lnTo>
                        <a:pt x="94" y="115"/>
                      </a:lnTo>
                      <a:lnTo>
                        <a:pt x="91" y="113"/>
                      </a:lnTo>
                      <a:lnTo>
                        <a:pt x="89" y="112"/>
                      </a:lnTo>
                      <a:lnTo>
                        <a:pt x="87" y="112"/>
                      </a:lnTo>
                      <a:lnTo>
                        <a:pt x="86" y="112"/>
                      </a:lnTo>
                      <a:lnTo>
                        <a:pt x="83" y="113"/>
                      </a:lnTo>
                      <a:lnTo>
                        <a:pt x="81" y="115"/>
                      </a:lnTo>
                      <a:lnTo>
                        <a:pt x="78" y="115"/>
                      </a:lnTo>
                      <a:lnTo>
                        <a:pt x="77" y="115"/>
                      </a:lnTo>
                      <a:lnTo>
                        <a:pt x="75" y="115"/>
                      </a:lnTo>
                      <a:lnTo>
                        <a:pt x="74" y="116"/>
                      </a:lnTo>
                      <a:lnTo>
                        <a:pt x="74" y="121"/>
                      </a:lnTo>
                      <a:lnTo>
                        <a:pt x="72" y="124"/>
                      </a:lnTo>
                      <a:lnTo>
                        <a:pt x="71" y="126"/>
                      </a:lnTo>
                      <a:lnTo>
                        <a:pt x="68" y="126"/>
                      </a:lnTo>
                      <a:lnTo>
                        <a:pt x="65" y="126"/>
                      </a:lnTo>
                      <a:lnTo>
                        <a:pt x="63" y="127"/>
                      </a:lnTo>
                      <a:lnTo>
                        <a:pt x="61" y="130"/>
                      </a:lnTo>
                      <a:lnTo>
                        <a:pt x="61" y="132"/>
                      </a:lnTo>
                      <a:lnTo>
                        <a:pt x="58" y="130"/>
                      </a:lnTo>
                      <a:lnTo>
                        <a:pt x="57" y="129"/>
                      </a:lnTo>
                      <a:lnTo>
                        <a:pt x="55" y="126"/>
                      </a:lnTo>
                      <a:lnTo>
                        <a:pt x="55" y="124"/>
                      </a:lnTo>
                      <a:lnTo>
                        <a:pt x="54" y="123"/>
                      </a:lnTo>
                      <a:lnTo>
                        <a:pt x="51" y="121"/>
                      </a:lnTo>
                      <a:lnTo>
                        <a:pt x="48" y="121"/>
                      </a:lnTo>
                      <a:lnTo>
                        <a:pt x="46" y="121"/>
                      </a:lnTo>
                      <a:lnTo>
                        <a:pt x="45" y="119"/>
                      </a:lnTo>
                      <a:lnTo>
                        <a:pt x="43" y="118"/>
                      </a:lnTo>
                      <a:lnTo>
                        <a:pt x="42" y="116"/>
                      </a:lnTo>
                      <a:lnTo>
                        <a:pt x="38" y="115"/>
                      </a:lnTo>
                      <a:lnTo>
                        <a:pt x="37" y="116"/>
                      </a:lnTo>
                      <a:lnTo>
                        <a:pt x="35" y="118"/>
                      </a:lnTo>
                      <a:lnTo>
                        <a:pt x="34" y="119"/>
                      </a:lnTo>
                      <a:lnTo>
                        <a:pt x="32" y="119"/>
                      </a:lnTo>
                      <a:lnTo>
                        <a:pt x="29" y="119"/>
                      </a:lnTo>
                      <a:lnTo>
                        <a:pt x="23" y="118"/>
                      </a:lnTo>
                      <a:lnTo>
                        <a:pt x="19" y="115"/>
                      </a:lnTo>
                      <a:lnTo>
                        <a:pt x="14" y="110"/>
                      </a:lnTo>
                      <a:lnTo>
                        <a:pt x="11" y="107"/>
                      </a:lnTo>
                      <a:lnTo>
                        <a:pt x="9" y="103"/>
                      </a:lnTo>
                      <a:lnTo>
                        <a:pt x="8" y="95"/>
                      </a:lnTo>
                      <a:lnTo>
                        <a:pt x="5" y="89"/>
                      </a:lnTo>
                      <a:lnTo>
                        <a:pt x="5" y="84"/>
                      </a:lnTo>
                      <a:lnTo>
                        <a:pt x="5" y="83"/>
                      </a:lnTo>
                      <a:lnTo>
                        <a:pt x="3" y="80"/>
                      </a:lnTo>
                      <a:lnTo>
                        <a:pt x="0" y="78"/>
                      </a:lnTo>
                      <a:lnTo>
                        <a:pt x="0" y="75"/>
                      </a:lnTo>
                      <a:lnTo>
                        <a:pt x="0" y="70"/>
                      </a:lnTo>
                      <a:lnTo>
                        <a:pt x="0" y="67"/>
                      </a:lnTo>
                      <a:lnTo>
                        <a:pt x="0" y="64"/>
                      </a:lnTo>
                      <a:lnTo>
                        <a:pt x="2" y="63"/>
                      </a:lnTo>
                      <a:lnTo>
                        <a:pt x="3" y="63"/>
                      </a:lnTo>
                      <a:lnTo>
                        <a:pt x="5" y="63"/>
                      </a:lnTo>
                      <a:lnTo>
                        <a:pt x="8" y="58"/>
                      </a:lnTo>
                      <a:lnTo>
                        <a:pt x="9" y="54"/>
                      </a:lnTo>
                      <a:lnTo>
                        <a:pt x="11" y="52"/>
                      </a:lnTo>
                      <a:lnTo>
                        <a:pt x="12" y="52"/>
                      </a:lnTo>
                      <a:lnTo>
                        <a:pt x="19" y="51"/>
                      </a:lnTo>
                      <a:lnTo>
                        <a:pt x="25" y="49"/>
                      </a:lnTo>
                      <a:lnTo>
                        <a:pt x="28" y="47"/>
                      </a:lnTo>
                      <a:lnTo>
                        <a:pt x="31" y="44"/>
                      </a:lnTo>
                      <a:lnTo>
                        <a:pt x="32" y="40"/>
                      </a:lnTo>
                      <a:lnTo>
                        <a:pt x="34" y="37"/>
                      </a:lnTo>
                      <a:lnTo>
                        <a:pt x="34" y="35"/>
                      </a:lnTo>
                      <a:lnTo>
                        <a:pt x="37" y="31"/>
                      </a:lnTo>
                      <a:lnTo>
                        <a:pt x="40" y="28"/>
                      </a:lnTo>
                      <a:lnTo>
                        <a:pt x="40" y="24"/>
                      </a:lnTo>
                      <a:lnTo>
                        <a:pt x="42" y="23"/>
                      </a:lnTo>
                      <a:lnTo>
                        <a:pt x="43" y="23"/>
                      </a:lnTo>
                      <a:lnTo>
                        <a:pt x="46" y="21"/>
                      </a:lnTo>
                      <a:lnTo>
                        <a:pt x="51" y="21"/>
                      </a:lnTo>
                      <a:lnTo>
                        <a:pt x="52" y="21"/>
                      </a:lnTo>
                      <a:lnTo>
                        <a:pt x="54" y="24"/>
                      </a:lnTo>
                      <a:lnTo>
                        <a:pt x="54" y="28"/>
                      </a:lnTo>
                      <a:lnTo>
                        <a:pt x="55" y="29"/>
                      </a:lnTo>
                      <a:lnTo>
                        <a:pt x="57" y="29"/>
                      </a:lnTo>
                      <a:lnTo>
                        <a:pt x="58" y="29"/>
                      </a:lnTo>
                      <a:lnTo>
                        <a:pt x="60" y="26"/>
                      </a:lnTo>
                      <a:lnTo>
                        <a:pt x="60" y="24"/>
                      </a:lnTo>
                      <a:lnTo>
                        <a:pt x="61" y="21"/>
                      </a:lnTo>
                      <a:lnTo>
                        <a:pt x="61" y="20"/>
                      </a:lnTo>
                      <a:lnTo>
                        <a:pt x="63" y="17"/>
                      </a:lnTo>
                      <a:lnTo>
                        <a:pt x="65" y="14"/>
                      </a:lnTo>
                      <a:lnTo>
                        <a:pt x="65" y="11"/>
                      </a:lnTo>
                      <a:lnTo>
                        <a:pt x="68" y="9"/>
                      </a:lnTo>
                      <a:lnTo>
                        <a:pt x="71" y="9"/>
                      </a:lnTo>
                      <a:lnTo>
                        <a:pt x="74" y="9"/>
                      </a:lnTo>
                      <a:lnTo>
                        <a:pt x="75" y="11"/>
                      </a:lnTo>
                      <a:lnTo>
                        <a:pt x="75" y="14"/>
                      </a:lnTo>
                      <a:lnTo>
                        <a:pt x="78" y="15"/>
                      </a:lnTo>
                      <a:lnTo>
                        <a:pt x="87" y="17"/>
                      </a:lnTo>
                      <a:lnTo>
                        <a:pt x="95" y="17"/>
                      </a:lnTo>
                      <a:lnTo>
                        <a:pt x="98" y="17"/>
                      </a:lnTo>
                      <a:lnTo>
                        <a:pt x="98" y="15"/>
                      </a:lnTo>
                      <a:lnTo>
                        <a:pt x="98" y="11"/>
                      </a:lnTo>
                      <a:lnTo>
                        <a:pt x="98" y="6"/>
                      </a:lnTo>
                      <a:lnTo>
                        <a:pt x="100" y="5"/>
                      </a:lnTo>
                      <a:lnTo>
                        <a:pt x="101" y="5"/>
                      </a:lnTo>
                      <a:lnTo>
                        <a:pt x="103" y="6"/>
                      </a:lnTo>
                      <a:lnTo>
                        <a:pt x="104" y="9"/>
                      </a:lnTo>
                      <a:lnTo>
                        <a:pt x="120" y="9"/>
                      </a:lnTo>
                      <a:lnTo>
                        <a:pt x="120" y="8"/>
                      </a:lnTo>
                      <a:lnTo>
                        <a:pt x="120" y="5"/>
                      </a:lnTo>
                      <a:lnTo>
                        <a:pt x="120" y="1"/>
                      </a:lnTo>
                      <a:lnTo>
                        <a:pt x="120" y="0"/>
                      </a:lnTo>
                      <a:lnTo>
                        <a:pt x="123" y="0"/>
                      </a:lnTo>
                      <a:lnTo>
                        <a:pt x="124" y="0"/>
                      </a:lnTo>
                      <a:lnTo>
                        <a:pt x="127" y="0"/>
                      </a:lnTo>
                      <a:close/>
                    </a:path>
                  </a:pathLst>
                </a:custGeom>
                <a:blipFill dpi="0" rotWithShape="1">
                  <a:blip r:embed="rId13" cstate="screen">
                    <a:extLst>
                      <a:ext uri="{28A0092B-C50C-407E-A947-70E740481C1C}">
                        <a14:useLocalDpi xmlns:a14="http://schemas.microsoft.com/office/drawing/2010/main"/>
                      </a:ext>
                    </a:extLst>
                  </a:blip>
                  <a:srcRect/>
                  <a:stretch>
                    <a:fillRect/>
                  </a:stretch>
                </a:blipFill>
                <a:ln w="9525">
                  <a:solidFill>
                    <a:schemeClr val="tx1"/>
                  </a:solidFill>
                  <a:round/>
                  <a:headEnd/>
                  <a:tailEnd/>
                </a:ln>
              </p:spPr>
              <p:txBody>
                <a:bodyPr/>
                <a:lstStyle/>
                <a:p>
                  <a:endParaRPr lang="zh-CN" altLang="en-US">
                    <a:solidFill>
                      <a:prstClr val="black"/>
                    </a:solidFill>
                  </a:endParaRPr>
                </a:p>
              </p:txBody>
            </p:sp>
            <p:sp>
              <p:nvSpPr>
                <p:cNvPr id="19480" name="Freeform 7" descr="china flag"/>
                <p:cNvSpPr>
                  <a:spLocks/>
                </p:cNvSpPr>
                <p:nvPr/>
              </p:nvSpPr>
              <p:spPr bwMode="auto">
                <a:xfrm>
                  <a:off x="3625" y="2613"/>
                  <a:ext cx="58" cy="108"/>
                </a:xfrm>
                <a:custGeom>
                  <a:avLst/>
                  <a:gdLst>
                    <a:gd name="T0" fmla="*/ 1 w 115"/>
                    <a:gd name="T1" fmla="*/ 1 h 216"/>
                    <a:gd name="T2" fmla="*/ 1 w 115"/>
                    <a:gd name="T3" fmla="*/ 0 h 216"/>
                    <a:gd name="T4" fmla="*/ 1 w 115"/>
                    <a:gd name="T5" fmla="*/ 1 h 216"/>
                    <a:gd name="T6" fmla="*/ 1 w 115"/>
                    <a:gd name="T7" fmla="*/ 1 h 216"/>
                    <a:gd name="T8" fmla="*/ 1 w 115"/>
                    <a:gd name="T9" fmla="*/ 1 h 216"/>
                    <a:gd name="T10" fmla="*/ 1 w 115"/>
                    <a:gd name="T11" fmla="*/ 1 h 216"/>
                    <a:gd name="T12" fmla="*/ 1 w 115"/>
                    <a:gd name="T13" fmla="*/ 1 h 216"/>
                    <a:gd name="T14" fmla="*/ 1 w 115"/>
                    <a:gd name="T15" fmla="*/ 1 h 216"/>
                    <a:gd name="T16" fmla="*/ 1 w 115"/>
                    <a:gd name="T17" fmla="*/ 1 h 216"/>
                    <a:gd name="T18" fmla="*/ 1 w 115"/>
                    <a:gd name="T19" fmla="*/ 1 h 216"/>
                    <a:gd name="T20" fmla="*/ 1 w 115"/>
                    <a:gd name="T21" fmla="*/ 1 h 216"/>
                    <a:gd name="T22" fmla="*/ 1 w 115"/>
                    <a:gd name="T23" fmla="*/ 1 h 216"/>
                    <a:gd name="T24" fmla="*/ 1 w 115"/>
                    <a:gd name="T25" fmla="*/ 1 h 216"/>
                    <a:gd name="T26" fmla="*/ 1 w 115"/>
                    <a:gd name="T27" fmla="*/ 1 h 216"/>
                    <a:gd name="T28" fmla="*/ 1 w 115"/>
                    <a:gd name="T29" fmla="*/ 1 h 216"/>
                    <a:gd name="T30" fmla="*/ 1 w 115"/>
                    <a:gd name="T31" fmla="*/ 1 h 216"/>
                    <a:gd name="T32" fmla="*/ 1 w 115"/>
                    <a:gd name="T33" fmla="*/ 1 h 216"/>
                    <a:gd name="T34" fmla="*/ 1 w 115"/>
                    <a:gd name="T35" fmla="*/ 1 h 216"/>
                    <a:gd name="T36" fmla="*/ 1 w 115"/>
                    <a:gd name="T37" fmla="*/ 1 h 216"/>
                    <a:gd name="T38" fmla="*/ 1 w 115"/>
                    <a:gd name="T39" fmla="*/ 1 h 216"/>
                    <a:gd name="T40" fmla="*/ 1 w 115"/>
                    <a:gd name="T41" fmla="*/ 1 h 216"/>
                    <a:gd name="T42" fmla="*/ 1 w 115"/>
                    <a:gd name="T43" fmla="*/ 1 h 216"/>
                    <a:gd name="T44" fmla="*/ 1 w 115"/>
                    <a:gd name="T45" fmla="*/ 1 h 216"/>
                    <a:gd name="T46" fmla="*/ 1 w 115"/>
                    <a:gd name="T47" fmla="*/ 1 h 216"/>
                    <a:gd name="T48" fmla="*/ 1 w 115"/>
                    <a:gd name="T49" fmla="*/ 1 h 216"/>
                    <a:gd name="T50" fmla="*/ 1 w 115"/>
                    <a:gd name="T51" fmla="*/ 1 h 216"/>
                    <a:gd name="T52" fmla="*/ 1 w 115"/>
                    <a:gd name="T53" fmla="*/ 1 h 216"/>
                    <a:gd name="T54" fmla="*/ 1 w 115"/>
                    <a:gd name="T55" fmla="*/ 1 h 216"/>
                    <a:gd name="T56" fmla="*/ 1 w 115"/>
                    <a:gd name="T57" fmla="*/ 1 h 216"/>
                    <a:gd name="T58" fmla="*/ 1 w 115"/>
                    <a:gd name="T59" fmla="*/ 1 h 216"/>
                    <a:gd name="T60" fmla="*/ 1 w 115"/>
                    <a:gd name="T61" fmla="*/ 1 h 216"/>
                    <a:gd name="T62" fmla="*/ 1 w 115"/>
                    <a:gd name="T63" fmla="*/ 1 h 216"/>
                    <a:gd name="T64" fmla="*/ 1 w 115"/>
                    <a:gd name="T65" fmla="*/ 1 h 216"/>
                    <a:gd name="T66" fmla="*/ 1 w 115"/>
                    <a:gd name="T67" fmla="*/ 1 h 216"/>
                    <a:gd name="T68" fmla="*/ 1 w 115"/>
                    <a:gd name="T69" fmla="*/ 1 h 216"/>
                    <a:gd name="T70" fmla="*/ 1 w 115"/>
                    <a:gd name="T71" fmla="*/ 1 h 216"/>
                    <a:gd name="T72" fmla="*/ 1 w 115"/>
                    <a:gd name="T73" fmla="*/ 1 h 216"/>
                    <a:gd name="T74" fmla="*/ 1 w 115"/>
                    <a:gd name="T75" fmla="*/ 1 h 216"/>
                    <a:gd name="T76" fmla="*/ 1 w 115"/>
                    <a:gd name="T77" fmla="*/ 1 h 216"/>
                    <a:gd name="T78" fmla="*/ 1 w 115"/>
                    <a:gd name="T79" fmla="*/ 1 h 216"/>
                    <a:gd name="T80" fmla="*/ 0 w 115"/>
                    <a:gd name="T81" fmla="*/ 1 h 216"/>
                    <a:gd name="T82" fmla="*/ 0 w 115"/>
                    <a:gd name="T83" fmla="*/ 1 h 216"/>
                    <a:gd name="T84" fmla="*/ 1 w 115"/>
                    <a:gd name="T85" fmla="*/ 1 h 216"/>
                    <a:gd name="T86" fmla="*/ 1 w 115"/>
                    <a:gd name="T87" fmla="*/ 1 h 216"/>
                    <a:gd name="T88" fmla="*/ 1 w 115"/>
                    <a:gd name="T89" fmla="*/ 1 h 216"/>
                    <a:gd name="T90" fmla="*/ 1 w 115"/>
                    <a:gd name="T91" fmla="*/ 1 h 216"/>
                    <a:gd name="T92" fmla="*/ 1 w 115"/>
                    <a:gd name="T93" fmla="*/ 1 h 216"/>
                    <a:gd name="T94" fmla="*/ 1 w 115"/>
                    <a:gd name="T95" fmla="*/ 1 h 216"/>
                    <a:gd name="T96" fmla="*/ 1 w 115"/>
                    <a:gd name="T97" fmla="*/ 1 h 216"/>
                    <a:gd name="T98" fmla="*/ 1 w 115"/>
                    <a:gd name="T99" fmla="*/ 1 h 216"/>
                    <a:gd name="T100" fmla="*/ 1 w 115"/>
                    <a:gd name="T101" fmla="*/ 1 h 216"/>
                    <a:gd name="T102" fmla="*/ 1 w 115"/>
                    <a:gd name="T103" fmla="*/ 1 h 216"/>
                    <a:gd name="T104" fmla="*/ 1 w 115"/>
                    <a:gd name="T105" fmla="*/ 1 h 216"/>
                    <a:gd name="T106" fmla="*/ 1 w 115"/>
                    <a:gd name="T107" fmla="*/ 1 h 216"/>
                    <a:gd name="T108" fmla="*/ 1 w 115"/>
                    <a:gd name="T109" fmla="*/ 1 h 216"/>
                    <a:gd name="T110" fmla="*/ 1 w 115"/>
                    <a:gd name="T111" fmla="*/ 1 h 216"/>
                    <a:gd name="T112" fmla="*/ 1 w 115"/>
                    <a:gd name="T113" fmla="*/ 1 h 216"/>
                    <a:gd name="T114" fmla="*/ 1 w 115"/>
                    <a:gd name="T115" fmla="*/ 1 h 216"/>
                    <a:gd name="T116" fmla="*/ 1 w 115"/>
                    <a:gd name="T117" fmla="*/ 1 h 216"/>
                    <a:gd name="T118" fmla="*/ 1 w 115"/>
                    <a:gd name="T119" fmla="*/ 1 h 216"/>
                    <a:gd name="T120" fmla="*/ 1 w 115"/>
                    <a:gd name="T121" fmla="*/ 1 h 216"/>
                    <a:gd name="T122" fmla="*/ 1 w 115"/>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216"/>
                    <a:gd name="T188" fmla="*/ 115 w 115"/>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216">
                      <a:moveTo>
                        <a:pt x="83" y="9"/>
                      </a:moveTo>
                      <a:lnTo>
                        <a:pt x="83" y="9"/>
                      </a:lnTo>
                      <a:lnTo>
                        <a:pt x="81" y="8"/>
                      </a:lnTo>
                      <a:lnTo>
                        <a:pt x="80" y="6"/>
                      </a:lnTo>
                      <a:lnTo>
                        <a:pt x="80" y="5"/>
                      </a:lnTo>
                      <a:lnTo>
                        <a:pt x="81" y="3"/>
                      </a:lnTo>
                      <a:lnTo>
                        <a:pt x="83" y="2"/>
                      </a:lnTo>
                      <a:lnTo>
                        <a:pt x="83" y="0"/>
                      </a:lnTo>
                      <a:lnTo>
                        <a:pt x="84" y="0"/>
                      </a:lnTo>
                      <a:lnTo>
                        <a:pt x="86" y="0"/>
                      </a:lnTo>
                      <a:lnTo>
                        <a:pt x="87" y="0"/>
                      </a:lnTo>
                      <a:lnTo>
                        <a:pt x="89" y="0"/>
                      </a:lnTo>
                      <a:lnTo>
                        <a:pt x="90" y="0"/>
                      </a:lnTo>
                      <a:lnTo>
                        <a:pt x="92" y="2"/>
                      </a:lnTo>
                      <a:lnTo>
                        <a:pt x="93" y="3"/>
                      </a:lnTo>
                      <a:lnTo>
                        <a:pt x="93" y="5"/>
                      </a:lnTo>
                      <a:lnTo>
                        <a:pt x="95" y="5"/>
                      </a:lnTo>
                      <a:lnTo>
                        <a:pt x="96" y="5"/>
                      </a:lnTo>
                      <a:lnTo>
                        <a:pt x="96" y="6"/>
                      </a:lnTo>
                      <a:lnTo>
                        <a:pt x="98" y="8"/>
                      </a:lnTo>
                      <a:lnTo>
                        <a:pt x="98" y="9"/>
                      </a:lnTo>
                      <a:lnTo>
                        <a:pt x="99" y="9"/>
                      </a:lnTo>
                      <a:lnTo>
                        <a:pt x="103" y="9"/>
                      </a:lnTo>
                      <a:lnTo>
                        <a:pt x="104" y="9"/>
                      </a:lnTo>
                      <a:lnTo>
                        <a:pt x="107" y="9"/>
                      </a:lnTo>
                      <a:lnTo>
                        <a:pt x="109" y="11"/>
                      </a:lnTo>
                      <a:lnTo>
                        <a:pt x="109" y="13"/>
                      </a:lnTo>
                      <a:lnTo>
                        <a:pt x="110" y="14"/>
                      </a:lnTo>
                      <a:lnTo>
                        <a:pt x="110" y="16"/>
                      </a:lnTo>
                      <a:lnTo>
                        <a:pt x="110" y="17"/>
                      </a:lnTo>
                      <a:lnTo>
                        <a:pt x="112" y="17"/>
                      </a:lnTo>
                      <a:lnTo>
                        <a:pt x="113" y="17"/>
                      </a:lnTo>
                      <a:lnTo>
                        <a:pt x="115" y="17"/>
                      </a:lnTo>
                      <a:lnTo>
                        <a:pt x="115" y="19"/>
                      </a:lnTo>
                      <a:lnTo>
                        <a:pt x="113" y="19"/>
                      </a:lnTo>
                      <a:lnTo>
                        <a:pt x="112" y="20"/>
                      </a:lnTo>
                      <a:lnTo>
                        <a:pt x="110" y="20"/>
                      </a:lnTo>
                      <a:lnTo>
                        <a:pt x="109" y="22"/>
                      </a:lnTo>
                      <a:lnTo>
                        <a:pt x="107" y="23"/>
                      </a:lnTo>
                      <a:lnTo>
                        <a:pt x="107" y="25"/>
                      </a:lnTo>
                      <a:lnTo>
                        <a:pt x="106" y="25"/>
                      </a:lnTo>
                      <a:lnTo>
                        <a:pt x="106" y="26"/>
                      </a:lnTo>
                      <a:lnTo>
                        <a:pt x="106" y="28"/>
                      </a:lnTo>
                      <a:lnTo>
                        <a:pt x="104" y="31"/>
                      </a:lnTo>
                      <a:lnTo>
                        <a:pt x="104" y="32"/>
                      </a:lnTo>
                      <a:lnTo>
                        <a:pt x="104" y="36"/>
                      </a:lnTo>
                      <a:lnTo>
                        <a:pt x="106" y="39"/>
                      </a:lnTo>
                      <a:lnTo>
                        <a:pt x="106" y="40"/>
                      </a:lnTo>
                      <a:lnTo>
                        <a:pt x="106" y="42"/>
                      </a:lnTo>
                      <a:lnTo>
                        <a:pt x="107" y="43"/>
                      </a:lnTo>
                      <a:lnTo>
                        <a:pt x="109" y="43"/>
                      </a:lnTo>
                      <a:lnTo>
                        <a:pt x="109" y="45"/>
                      </a:lnTo>
                      <a:lnTo>
                        <a:pt x="109" y="46"/>
                      </a:lnTo>
                      <a:lnTo>
                        <a:pt x="107" y="48"/>
                      </a:lnTo>
                      <a:lnTo>
                        <a:pt x="106" y="49"/>
                      </a:lnTo>
                      <a:lnTo>
                        <a:pt x="106" y="51"/>
                      </a:lnTo>
                      <a:lnTo>
                        <a:pt x="106" y="52"/>
                      </a:lnTo>
                      <a:lnTo>
                        <a:pt x="104" y="52"/>
                      </a:lnTo>
                      <a:lnTo>
                        <a:pt x="104" y="54"/>
                      </a:lnTo>
                      <a:lnTo>
                        <a:pt x="103" y="54"/>
                      </a:lnTo>
                      <a:lnTo>
                        <a:pt x="103" y="55"/>
                      </a:lnTo>
                      <a:lnTo>
                        <a:pt x="103" y="59"/>
                      </a:lnTo>
                      <a:lnTo>
                        <a:pt x="103" y="60"/>
                      </a:lnTo>
                      <a:lnTo>
                        <a:pt x="101" y="62"/>
                      </a:lnTo>
                      <a:lnTo>
                        <a:pt x="101" y="63"/>
                      </a:lnTo>
                      <a:lnTo>
                        <a:pt x="99" y="65"/>
                      </a:lnTo>
                      <a:lnTo>
                        <a:pt x="98" y="66"/>
                      </a:lnTo>
                      <a:lnTo>
                        <a:pt x="96" y="69"/>
                      </a:lnTo>
                      <a:lnTo>
                        <a:pt x="96" y="71"/>
                      </a:lnTo>
                      <a:lnTo>
                        <a:pt x="95" y="72"/>
                      </a:lnTo>
                      <a:lnTo>
                        <a:pt x="95" y="74"/>
                      </a:lnTo>
                      <a:lnTo>
                        <a:pt x="93" y="75"/>
                      </a:lnTo>
                      <a:lnTo>
                        <a:pt x="93" y="77"/>
                      </a:lnTo>
                      <a:lnTo>
                        <a:pt x="92" y="77"/>
                      </a:lnTo>
                      <a:lnTo>
                        <a:pt x="93" y="78"/>
                      </a:lnTo>
                      <a:lnTo>
                        <a:pt x="93" y="81"/>
                      </a:lnTo>
                      <a:lnTo>
                        <a:pt x="93" y="85"/>
                      </a:lnTo>
                      <a:lnTo>
                        <a:pt x="92" y="88"/>
                      </a:lnTo>
                      <a:lnTo>
                        <a:pt x="92" y="91"/>
                      </a:lnTo>
                      <a:lnTo>
                        <a:pt x="90" y="94"/>
                      </a:lnTo>
                      <a:lnTo>
                        <a:pt x="89" y="97"/>
                      </a:lnTo>
                      <a:lnTo>
                        <a:pt x="89" y="100"/>
                      </a:lnTo>
                      <a:lnTo>
                        <a:pt x="87" y="104"/>
                      </a:lnTo>
                      <a:lnTo>
                        <a:pt x="86" y="109"/>
                      </a:lnTo>
                      <a:lnTo>
                        <a:pt x="84" y="115"/>
                      </a:lnTo>
                      <a:lnTo>
                        <a:pt x="84" y="118"/>
                      </a:lnTo>
                      <a:lnTo>
                        <a:pt x="84" y="123"/>
                      </a:lnTo>
                      <a:lnTo>
                        <a:pt x="83" y="124"/>
                      </a:lnTo>
                      <a:lnTo>
                        <a:pt x="81" y="127"/>
                      </a:lnTo>
                      <a:lnTo>
                        <a:pt x="81" y="131"/>
                      </a:lnTo>
                      <a:lnTo>
                        <a:pt x="80" y="132"/>
                      </a:lnTo>
                      <a:lnTo>
                        <a:pt x="80" y="134"/>
                      </a:lnTo>
                      <a:lnTo>
                        <a:pt x="80" y="135"/>
                      </a:lnTo>
                      <a:lnTo>
                        <a:pt x="80" y="137"/>
                      </a:lnTo>
                      <a:lnTo>
                        <a:pt x="80" y="138"/>
                      </a:lnTo>
                      <a:lnTo>
                        <a:pt x="80" y="140"/>
                      </a:lnTo>
                      <a:lnTo>
                        <a:pt x="78" y="141"/>
                      </a:lnTo>
                      <a:lnTo>
                        <a:pt x="76" y="144"/>
                      </a:lnTo>
                      <a:lnTo>
                        <a:pt x="75" y="147"/>
                      </a:lnTo>
                      <a:lnTo>
                        <a:pt x="73" y="150"/>
                      </a:lnTo>
                      <a:lnTo>
                        <a:pt x="72" y="152"/>
                      </a:lnTo>
                      <a:lnTo>
                        <a:pt x="70" y="154"/>
                      </a:lnTo>
                      <a:lnTo>
                        <a:pt x="69" y="157"/>
                      </a:lnTo>
                      <a:lnTo>
                        <a:pt x="67" y="158"/>
                      </a:lnTo>
                      <a:lnTo>
                        <a:pt x="67" y="160"/>
                      </a:lnTo>
                      <a:lnTo>
                        <a:pt x="66" y="161"/>
                      </a:lnTo>
                      <a:lnTo>
                        <a:pt x="66" y="163"/>
                      </a:lnTo>
                      <a:lnTo>
                        <a:pt x="64" y="164"/>
                      </a:lnTo>
                      <a:lnTo>
                        <a:pt x="61" y="166"/>
                      </a:lnTo>
                      <a:lnTo>
                        <a:pt x="60" y="167"/>
                      </a:lnTo>
                      <a:lnTo>
                        <a:pt x="58" y="169"/>
                      </a:lnTo>
                      <a:lnTo>
                        <a:pt x="57" y="170"/>
                      </a:lnTo>
                      <a:lnTo>
                        <a:pt x="55" y="172"/>
                      </a:lnTo>
                      <a:lnTo>
                        <a:pt x="55" y="173"/>
                      </a:lnTo>
                      <a:lnTo>
                        <a:pt x="53" y="175"/>
                      </a:lnTo>
                      <a:lnTo>
                        <a:pt x="52" y="176"/>
                      </a:lnTo>
                      <a:lnTo>
                        <a:pt x="52" y="178"/>
                      </a:lnTo>
                      <a:lnTo>
                        <a:pt x="52" y="181"/>
                      </a:lnTo>
                      <a:lnTo>
                        <a:pt x="50" y="184"/>
                      </a:lnTo>
                      <a:lnTo>
                        <a:pt x="49" y="186"/>
                      </a:lnTo>
                      <a:lnTo>
                        <a:pt x="49" y="187"/>
                      </a:lnTo>
                      <a:lnTo>
                        <a:pt x="47" y="190"/>
                      </a:lnTo>
                      <a:lnTo>
                        <a:pt x="47" y="193"/>
                      </a:lnTo>
                      <a:lnTo>
                        <a:pt x="47" y="198"/>
                      </a:lnTo>
                      <a:lnTo>
                        <a:pt x="49" y="203"/>
                      </a:lnTo>
                      <a:lnTo>
                        <a:pt x="49" y="207"/>
                      </a:lnTo>
                      <a:lnTo>
                        <a:pt x="47" y="210"/>
                      </a:lnTo>
                      <a:lnTo>
                        <a:pt x="46" y="210"/>
                      </a:lnTo>
                      <a:lnTo>
                        <a:pt x="46" y="212"/>
                      </a:lnTo>
                      <a:lnTo>
                        <a:pt x="46" y="213"/>
                      </a:lnTo>
                      <a:lnTo>
                        <a:pt x="46" y="215"/>
                      </a:lnTo>
                      <a:lnTo>
                        <a:pt x="46" y="216"/>
                      </a:lnTo>
                      <a:lnTo>
                        <a:pt x="44" y="216"/>
                      </a:lnTo>
                      <a:lnTo>
                        <a:pt x="43" y="215"/>
                      </a:lnTo>
                      <a:lnTo>
                        <a:pt x="41" y="215"/>
                      </a:lnTo>
                      <a:lnTo>
                        <a:pt x="40" y="215"/>
                      </a:lnTo>
                      <a:lnTo>
                        <a:pt x="40" y="216"/>
                      </a:lnTo>
                      <a:lnTo>
                        <a:pt x="38" y="216"/>
                      </a:lnTo>
                      <a:lnTo>
                        <a:pt x="37" y="215"/>
                      </a:lnTo>
                      <a:lnTo>
                        <a:pt x="37" y="212"/>
                      </a:lnTo>
                      <a:lnTo>
                        <a:pt x="37" y="210"/>
                      </a:lnTo>
                      <a:lnTo>
                        <a:pt x="37" y="207"/>
                      </a:lnTo>
                      <a:lnTo>
                        <a:pt x="37" y="204"/>
                      </a:lnTo>
                      <a:lnTo>
                        <a:pt x="35" y="198"/>
                      </a:lnTo>
                      <a:lnTo>
                        <a:pt x="32" y="192"/>
                      </a:lnTo>
                      <a:lnTo>
                        <a:pt x="31" y="189"/>
                      </a:lnTo>
                      <a:lnTo>
                        <a:pt x="27" y="186"/>
                      </a:lnTo>
                      <a:lnTo>
                        <a:pt x="26" y="183"/>
                      </a:lnTo>
                      <a:lnTo>
                        <a:pt x="23" y="181"/>
                      </a:lnTo>
                      <a:lnTo>
                        <a:pt x="20" y="181"/>
                      </a:lnTo>
                      <a:lnTo>
                        <a:pt x="18" y="181"/>
                      </a:lnTo>
                      <a:lnTo>
                        <a:pt x="18" y="180"/>
                      </a:lnTo>
                      <a:lnTo>
                        <a:pt x="17" y="180"/>
                      </a:lnTo>
                      <a:lnTo>
                        <a:pt x="15" y="178"/>
                      </a:lnTo>
                      <a:lnTo>
                        <a:pt x="14" y="176"/>
                      </a:lnTo>
                      <a:lnTo>
                        <a:pt x="14" y="175"/>
                      </a:lnTo>
                      <a:lnTo>
                        <a:pt x="14" y="173"/>
                      </a:lnTo>
                      <a:lnTo>
                        <a:pt x="12" y="172"/>
                      </a:lnTo>
                      <a:lnTo>
                        <a:pt x="11" y="170"/>
                      </a:lnTo>
                      <a:lnTo>
                        <a:pt x="11" y="169"/>
                      </a:lnTo>
                      <a:lnTo>
                        <a:pt x="11" y="167"/>
                      </a:lnTo>
                      <a:lnTo>
                        <a:pt x="11" y="166"/>
                      </a:lnTo>
                      <a:lnTo>
                        <a:pt x="11" y="164"/>
                      </a:lnTo>
                      <a:lnTo>
                        <a:pt x="9" y="161"/>
                      </a:lnTo>
                      <a:lnTo>
                        <a:pt x="8" y="160"/>
                      </a:lnTo>
                      <a:lnTo>
                        <a:pt x="8" y="157"/>
                      </a:lnTo>
                      <a:lnTo>
                        <a:pt x="6" y="154"/>
                      </a:lnTo>
                      <a:lnTo>
                        <a:pt x="6" y="152"/>
                      </a:lnTo>
                      <a:lnTo>
                        <a:pt x="6" y="149"/>
                      </a:lnTo>
                      <a:lnTo>
                        <a:pt x="6" y="147"/>
                      </a:lnTo>
                      <a:lnTo>
                        <a:pt x="6" y="146"/>
                      </a:lnTo>
                      <a:lnTo>
                        <a:pt x="6" y="144"/>
                      </a:lnTo>
                      <a:lnTo>
                        <a:pt x="4" y="144"/>
                      </a:lnTo>
                      <a:lnTo>
                        <a:pt x="3" y="146"/>
                      </a:lnTo>
                      <a:lnTo>
                        <a:pt x="3" y="147"/>
                      </a:lnTo>
                      <a:lnTo>
                        <a:pt x="3" y="146"/>
                      </a:lnTo>
                      <a:lnTo>
                        <a:pt x="3" y="144"/>
                      </a:lnTo>
                      <a:lnTo>
                        <a:pt x="3" y="143"/>
                      </a:lnTo>
                      <a:lnTo>
                        <a:pt x="1" y="143"/>
                      </a:lnTo>
                      <a:lnTo>
                        <a:pt x="0" y="143"/>
                      </a:lnTo>
                      <a:lnTo>
                        <a:pt x="1" y="141"/>
                      </a:lnTo>
                      <a:lnTo>
                        <a:pt x="1" y="140"/>
                      </a:lnTo>
                      <a:lnTo>
                        <a:pt x="0" y="140"/>
                      </a:lnTo>
                      <a:lnTo>
                        <a:pt x="0" y="138"/>
                      </a:lnTo>
                      <a:lnTo>
                        <a:pt x="0" y="137"/>
                      </a:lnTo>
                      <a:lnTo>
                        <a:pt x="1" y="137"/>
                      </a:lnTo>
                      <a:lnTo>
                        <a:pt x="3" y="135"/>
                      </a:lnTo>
                      <a:lnTo>
                        <a:pt x="3" y="134"/>
                      </a:lnTo>
                      <a:lnTo>
                        <a:pt x="1" y="132"/>
                      </a:lnTo>
                      <a:lnTo>
                        <a:pt x="1" y="131"/>
                      </a:lnTo>
                      <a:lnTo>
                        <a:pt x="3" y="129"/>
                      </a:lnTo>
                      <a:lnTo>
                        <a:pt x="3" y="127"/>
                      </a:lnTo>
                      <a:lnTo>
                        <a:pt x="4" y="127"/>
                      </a:lnTo>
                      <a:lnTo>
                        <a:pt x="4" y="126"/>
                      </a:lnTo>
                      <a:lnTo>
                        <a:pt x="3" y="124"/>
                      </a:lnTo>
                      <a:lnTo>
                        <a:pt x="4" y="123"/>
                      </a:lnTo>
                      <a:lnTo>
                        <a:pt x="6" y="123"/>
                      </a:lnTo>
                      <a:lnTo>
                        <a:pt x="6" y="121"/>
                      </a:lnTo>
                      <a:lnTo>
                        <a:pt x="6" y="120"/>
                      </a:lnTo>
                      <a:lnTo>
                        <a:pt x="4" y="118"/>
                      </a:lnTo>
                      <a:lnTo>
                        <a:pt x="4" y="117"/>
                      </a:lnTo>
                      <a:lnTo>
                        <a:pt x="4" y="114"/>
                      </a:lnTo>
                      <a:lnTo>
                        <a:pt x="3" y="111"/>
                      </a:lnTo>
                      <a:lnTo>
                        <a:pt x="3" y="108"/>
                      </a:lnTo>
                      <a:lnTo>
                        <a:pt x="4" y="104"/>
                      </a:lnTo>
                      <a:lnTo>
                        <a:pt x="6" y="103"/>
                      </a:lnTo>
                      <a:lnTo>
                        <a:pt x="8" y="101"/>
                      </a:lnTo>
                      <a:lnTo>
                        <a:pt x="8" y="100"/>
                      </a:lnTo>
                      <a:lnTo>
                        <a:pt x="8" y="98"/>
                      </a:lnTo>
                      <a:lnTo>
                        <a:pt x="8" y="97"/>
                      </a:lnTo>
                      <a:lnTo>
                        <a:pt x="9" y="95"/>
                      </a:lnTo>
                      <a:lnTo>
                        <a:pt x="11" y="95"/>
                      </a:lnTo>
                      <a:lnTo>
                        <a:pt x="11" y="94"/>
                      </a:lnTo>
                      <a:lnTo>
                        <a:pt x="12" y="92"/>
                      </a:lnTo>
                      <a:lnTo>
                        <a:pt x="14" y="89"/>
                      </a:lnTo>
                      <a:lnTo>
                        <a:pt x="15" y="86"/>
                      </a:lnTo>
                      <a:lnTo>
                        <a:pt x="17" y="83"/>
                      </a:lnTo>
                      <a:lnTo>
                        <a:pt x="17" y="81"/>
                      </a:lnTo>
                      <a:lnTo>
                        <a:pt x="18" y="80"/>
                      </a:lnTo>
                      <a:lnTo>
                        <a:pt x="20" y="78"/>
                      </a:lnTo>
                      <a:lnTo>
                        <a:pt x="20" y="77"/>
                      </a:lnTo>
                      <a:lnTo>
                        <a:pt x="21" y="75"/>
                      </a:lnTo>
                      <a:lnTo>
                        <a:pt x="21" y="74"/>
                      </a:lnTo>
                      <a:lnTo>
                        <a:pt x="23" y="72"/>
                      </a:lnTo>
                      <a:lnTo>
                        <a:pt x="26" y="68"/>
                      </a:lnTo>
                      <a:lnTo>
                        <a:pt x="27" y="65"/>
                      </a:lnTo>
                      <a:lnTo>
                        <a:pt x="29" y="60"/>
                      </a:lnTo>
                      <a:lnTo>
                        <a:pt x="31" y="57"/>
                      </a:lnTo>
                      <a:lnTo>
                        <a:pt x="32" y="55"/>
                      </a:lnTo>
                      <a:lnTo>
                        <a:pt x="34" y="55"/>
                      </a:lnTo>
                      <a:lnTo>
                        <a:pt x="35" y="54"/>
                      </a:lnTo>
                      <a:lnTo>
                        <a:pt x="37" y="52"/>
                      </a:lnTo>
                      <a:lnTo>
                        <a:pt x="37" y="49"/>
                      </a:lnTo>
                      <a:lnTo>
                        <a:pt x="37" y="48"/>
                      </a:lnTo>
                      <a:lnTo>
                        <a:pt x="38" y="46"/>
                      </a:lnTo>
                      <a:lnTo>
                        <a:pt x="40" y="45"/>
                      </a:lnTo>
                      <a:lnTo>
                        <a:pt x="41" y="43"/>
                      </a:lnTo>
                      <a:lnTo>
                        <a:pt x="41" y="42"/>
                      </a:lnTo>
                      <a:lnTo>
                        <a:pt x="43" y="40"/>
                      </a:lnTo>
                      <a:lnTo>
                        <a:pt x="44" y="40"/>
                      </a:lnTo>
                      <a:lnTo>
                        <a:pt x="46" y="39"/>
                      </a:lnTo>
                      <a:lnTo>
                        <a:pt x="47" y="39"/>
                      </a:lnTo>
                      <a:lnTo>
                        <a:pt x="49" y="37"/>
                      </a:lnTo>
                      <a:lnTo>
                        <a:pt x="49" y="34"/>
                      </a:lnTo>
                      <a:lnTo>
                        <a:pt x="50" y="31"/>
                      </a:lnTo>
                      <a:lnTo>
                        <a:pt x="52" y="28"/>
                      </a:lnTo>
                      <a:lnTo>
                        <a:pt x="53" y="25"/>
                      </a:lnTo>
                      <a:lnTo>
                        <a:pt x="55" y="23"/>
                      </a:lnTo>
                      <a:lnTo>
                        <a:pt x="57" y="22"/>
                      </a:lnTo>
                      <a:lnTo>
                        <a:pt x="57" y="20"/>
                      </a:lnTo>
                      <a:lnTo>
                        <a:pt x="57" y="19"/>
                      </a:lnTo>
                      <a:lnTo>
                        <a:pt x="58" y="17"/>
                      </a:lnTo>
                      <a:lnTo>
                        <a:pt x="61" y="16"/>
                      </a:lnTo>
                      <a:lnTo>
                        <a:pt x="63" y="13"/>
                      </a:lnTo>
                      <a:lnTo>
                        <a:pt x="66" y="11"/>
                      </a:lnTo>
                      <a:lnTo>
                        <a:pt x="69" y="11"/>
                      </a:lnTo>
                      <a:lnTo>
                        <a:pt x="70" y="11"/>
                      </a:lnTo>
                      <a:lnTo>
                        <a:pt x="73" y="9"/>
                      </a:lnTo>
                      <a:lnTo>
                        <a:pt x="75" y="9"/>
                      </a:lnTo>
                      <a:lnTo>
                        <a:pt x="76" y="9"/>
                      </a:lnTo>
                      <a:lnTo>
                        <a:pt x="78" y="9"/>
                      </a:lnTo>
                      <a:lnTo>
                        <a:pt x="78" y="8"/>
                      </a:lnTo>
                      <a:lnTo>
                        <a:pt x="80" y="8"/>
                      </a:lnTo>
                      <a:lnTo>
                        <a:pt x="81" y="8"/>
                      </a:lnTo>
                      <a:lnTo>
                        <a:pt x="81" y="9"/>
                      </a:lnTo>
                      <a:lnTo>
                        <a:pt x="83" y="9"/>
                      </a:lnTo>
                      <a:close/>
                    </a:path>
                  </a:pathLst>
                </a:custGeom>
                <a:blipFill dpi="0" rotWithShape="1">
                  <a:blip r:embed="rId14" cstate="screen">
                    <a:extLst>
                      <a:ext uri="{28A0092B-C50C-407E-A947-70E740481C1C}">
                        <a14:useLocalDpi xmlns:a14="http://schemas.microsoft.com/office/drawing/2010/main"/>
                      </a:ext>
                    </a:extLst>
                  </a:blip>
                  <a:srcRect/>
                  <a:stretch>
                    <a:fillRect/>
                  </a:stretch>
                </a:blipFill>
                <a:ln w="9525">
                  <a:solidFill>
                    <a:schemeClr val="tx1"/>
                  </a:solidFill>
                  <a:round/>
                  <a:headEnd/>
                  <a:tailEnd/>
                </a:ln>
              </p:spPr>
              <p:txBody>
                <a:bodyPr/>
                <a:lstStyle/>
                <a:p>
                  <a:endParaRPr lang="zh-CN" altLang="en-US">
                    <a:solidFill>
                      <a:prstClr val="black"/>
                    </a:solidFill>
                  </a:endParaRPr>
                </a:p>
              </p:txBody>
            </p:sp>
            <p:sp>
              <p:nvSpPr>
                <p:cNvPr id="19481" name="Freeform 8" descr="china flag"/>
                <p:cNvSpPr>
                  <a:spLocks/>
                </p:cNvSpPr>
                <p:nvPr/>
              </p:nvSpPr>
              <p:spPr bwMode="auto">
                <a:xfrm>
                  <a:off x="2395" y="1658"/>
                  <a:ext cx="1438" cy="1148"/>
                </a:xfrm>
                <a:custGeom>
                  <a:avLst/>
                  <a:gdLst>
                    <a:gd name="T0" fmla="*/ 1 w 2875"/>
                    <a:gd name="T1" fmla="*/ 0 h 2297"/>
                    <a:gd name="T2" fmla="*/ 1 w 2875"/>
                    <a:gd name="T3" fmla="*/ 0 h 2297"/>
                    <a:gd name="T4" fmla="*/ 1 w 2875"/>
                    <a:gd name="T5" fmla="*/ 0 h 2297"/>
                    <a:gd name="T6" fmla="*/ 1 w 2875"/>
                    <a:gd name="T7" fmla="*/ 0 h 2297"/>
                    <a:gd name="T8" fmla="*/ 1 w 2875"/>
                    <a:gd name="T9" fmla="*/ 0 h 2297"/>
                    <a:gd name="T10" fmla="*/ 1 w 2875"/>
                    <a:gd name="T11" fmla="*/ 0 h 2297"/>
                    <a:gd name="T12" fmla="*/ 1 w 2875"/>
                    <a:gd name="T13" fmla="*/ 0 h 2297"/>
                    <a:gd name="T14" fmla="*/ 1 w 2875"/>
                    <a:gd name="T15" fmla="*/ 0 h 2297"/>
                    <a:gd name="T16" fmla="*/ 1 w 2875"/>
                    <a:gd name="T17" fmla="*/ 0 h 2297"/>
                    <a:gd name="T18" fmla="*/ 1 w 2875"/>
                    <a:gd name="T19" fmla="*/ 0 h 2297"/>
                    <a:gd name="T20" fmla="*/ 1 w 2875"/>
                    <a:gd name="T21" fmla="*/ 0 h 2297"/>
                    <a:gd name="T22" fmla="*/ 1 w 2875"/>
                    <a:gd name="T23" fmla="*/ 0 h 2297"/>
                    <a:gd name="T24" fmla="*/ 1 w 2875"/>
                    <a:gd name="T25" fmla="*/ 0 h 2297"/>
                    <a:gd name="T26" fmla="*/ 1 w 2875"/>
                    <a:gd name="T27" fmla="*/ 0 h 2297"/>
                    <a:gd name="T28" fmla="*/ 1 w 2875"/>
                    <a:gd name="T29" fmla="*/ 0 h 2297"/>
                    <a:gd name="T30" fmla="*/ 1 w 2875"/>
                    <a:gd name="T31" fmla="*/ 0 h 2297"/>
                    <a:gd name="T32" fmla="*/ 1 w 2875"/>
                    <a:gd name="T33" fmla="*/ 0 h 2297"/>
                    <a:gd name="T34" fmla="*/ 1 w 2875"/>
                    <a:gd name="T35" fmla="*/ 0 h 2297"/>
                    <a:gd name="T36" fmla="*/ 1 w 2875"/>
                    <a:gd name="T37" fmla="*/ 0 h 2297"/>
                    <a:gd name="T38" fmla="*/ 1 w 2875"/>
                    <a:gd name="T39" fmla="*/ 0 h 2297"/>
                    <a:gd name="T40" fmla="*/ 1 w 2875"/>
                    <a:gd name="T41" fmla="*/ 0 h 2297"/>
                    <a:gd name="T42" fmla="*/ 1 w 2875"/>
                    <a:gd name="T43" fmla="*/ 0 h 2297"/>
                    <a:gd name="T44" fmla="*/ 1 w 2875"/>
                    <a:gd name="T45" fmla="*/ 0 h 2297"/>
                    <a:gd name="T46" fmla="*/ 1 w 2875"/>
                    <a:gd name="T47" fmla="*/ 0 h 2297"/>
                    <a:gd name="T48" fmla="*/ 1 w 2875"/>
                    <a:gd name="T49" fmla="*/ 0 h 2297"/>
                    <a:gd name="T50" fmla="*/ 1 w 2875"/>
                    <a:gd name="T51" fmla="*/ 0 h 2297"/>
                    <a:gd name="T52" fmla="*/ 1 w 2875"/>
                    <a:gd name="T53" fmla="*/ 0 h 2297"/>
                    <a:gd name="T54" fmla="*/ 1 w 2875"/>
                    <a:gd name="T55" fmla="*/ 0 h 2297"/>
                    <a:gd name="T56" fmla="*/ 1 w 2875"/>
                    <a:gd name="T57" fmla="*/ 0 h 2297"/>
                    <a:gd name="T58" fmla="*/ 1 w 2875"/>
                    <a:gd name="T59" fmla="*/ 0 h 2297"/>
                    <a:gd name="T60" fmla="*/ 1 w 2875"/>
                    <a:gd name="T61" fmla="*/ 0 h 2297"/>
                    <a:gd name="T62" fmla="*/ 1 w 2875"/>
                    <a:gd name="T63" fmla="*/ 0 h 2297"/>
                    <a:gd name="T64" fmla="*/ 1 w 2875"/>
                    <a:gd name="T65" fmla="*/ 0 h 2297"/>
                    <a:gd name="T66" fmla="*/ 1 w 2875"/>
                    <a:gd name="T67" fmla="*/ 0 h 2297"/>
                    <a:gd name="T68" fmla="*/ 1 w 2875"/>
                    <a:gd name="T69" fmla="*/ 0 h 2297"/>
                    <a:gd name="T70" fmla="*/ 1 w 2875"/>
                    <a:gd name="T71" fmla="*/ 0 h 2297"/>
                    <a:gd name="T72" fmla="*/ 1 w 2875"/>
                    <a:gd name="T73" fmla="*/ 0 h 2297"/>
                    <a:gd name="T74" fmla="*/ 1 w 2875"/>
                    <a:gd name="T75" fmla="*/ 0 h 2297"/>
                    <a:gd name="T76" fmla="*/ 1 w 2875"/>
                    <a:gd name="T77" fmla="*/ 0 h 2297"/>
                    <a:gd name="T78" fmla="*/ 1 w 2875"/>
                    <a:gd name="T79" fmla="*/ 0 h 2297"/>
                    <a:gd name="T80" fmla="*/ 1 w 2875"/>
                    <a:gd name="T81" fmla="*/ 0 h 2297"/>
                    <a:gd name="T82" fmla="*/ 1 w 2875"/>
                    <a:gd name="T83" fmla="*/ 0 h 2297"/>
                    <a:gd name="T84" fmla="*/ 1 w 2875"/>
                    <a:gd name="T85" fmla="*/ 0 h 2297"/>
                    <a:gd name="T86" fmla="*/ 1 w 2875"/>
                    <a:gd name="T87" fmla="*/ 0 h 2297"/>
                    <a:gd name="T88" fmla="*/ 1 w 2875"/>
                    <a:gd name="T89" fmla="*/ 0 h 2297"/>
                    <a:gd name="T90" fmla="*/ 1 w 2875"/>
                    <a:gd name="T91" fmla="*/ 0 h 2297"/>
                    <a:gd name="T92" fmla="*/ 1 w 2875"/>
                    <a:gd name="T93" fmla="*/ 0 h 2297"/>
                    <a:gd name="T94" fmla="*/ 1 w 2875"/>
                    <a:gd name="T95" fmla="*/ 0 h 2297"/>
                    <a:gd name="T96" fmla="*/ 1 w 2875"/>
                    <a:gd name="T97" fmla="*/ 0 h 2297"/>
                    <a:gd name="T98" fmla="*/ 1 w 2875"/>
                    <a:gd name="T99" fmla="*/ 0 h 2297"/>
                    <a:gd name="T100" fmla="*/ 1 w 2875"/>
                    <a:gd name="T101" fmla="*/ 0 h 2297"/>
                    <a:gd name="T102" fmla="*/ 1 w 2875"/>
                    <a:gd name="T103" fmla="*/ 0 h 2297"/>
                    <a:gd name="T104" fmla="*/ 1 w 2875"/>
                    <a:gd name="T105" fmla="*/ 0 h 2297"/>
                    <a:gd name="T106" fmla="*/ 1 w 2875"/>
                    <a:gd name="T107" fmla="*/ 0 h 2297"/>
                    <a:gd name="T108" fmla="*/ 1 w 2875"/>
                    <a:gd name="T109" fmla="*/ 0 h 2297"/>
                    <a:gd name="T110" fmla="*/ 1 w 2875"/>
                    <a:gd name="T111" fmla="*/ 0 h 2297"/>
                    <a:gd name="T112" fmla="*/ 1 w 2875"/>
                    <a:gd name="T113" fmla="*/ 0 h 2297"/>
                    <a:gd name="T114" fmla="*/ 1 w 2875"/>
                    <a:gd name="T115" fmla="*/ 0 h 2297"/>
                    <a:gd name="T116" fmla="*/ 1 w 2875"/>
                    <a:gd name="T117" fmla="*/ 0 h 2297"/>
                    <a:gd name="T118" fmla="*/ 1 w 2875"/>
                    <a:gd name="T119" fmla="*/ 0 h 2297"/>
                    <a:gd name="T120" fmla="*/ 1 w 2875"/>
                    <a:gd name="T121" fmla="*/ 0 h 2297"/>
                    <a:gd name="T122" fmla="*/ 1 w 2875"/>
                    <a:gd name="T123" fmla="*/ 0 h 2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75"/>
                    <a:gd name="T187" fmla="*/ 0 h 2297"/>
                    <a:gd name="T188" fmla="*/ 2875 w 2875"/>
                    <a:gd name="T189" fmla="*/ 2297 h 22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75" h="2297">
                      <a:moveTo>
                        <a:pt x="1956" y="2222"/>
                      </a:moveTo>
                      <a:lnTo>
                        <a:pt x="1951" y="2220"/>
                      </a:lnTo>
                      <a:lnTo>
                        <a:pt x="1942" y="2219"/>
                      </a:lnTo>
                      <a:lnTo>
                        <a:pt x="1934" y="2220"/>
                      </a:lnTo>
                      <a:lnTo>
                        <a:pt x="1936" y="2230"/>
                      </a:lnTo>
                      <a:lnTo>
                        <a:pt x="1939" y="2242"/>
                      </a:lnTo>
                      <a:lnTo>
                        <a:pt x="1936" y="2248"/>
                      </a:lnTo>
                      <a:lnTo>
                        <a:pt x="1930" y="2251"/>
                      </a:lnTo>
                      <a:lnTo>
                        <a:pt x="1927" y="2251"/>
                      </a:lnTo>
                      <a:lnTo>
                        <a:pt x="1951" y="2297"/>
                      </a:lnTo>
                      <a:lnTo>
                        <a:pt x="1915" y="2291"/>
                      </a:lnTo>
                      <a:lnTo>
                        <a:pt x="1890" y="2259"/>
                      </a:lnTo>
                      <a:lnTo>
                        <a:pt x="1889" y="2256"/>
                      </a:lnTo>
                      <a:lnTo>
                        <a:pt x="1885" y="2248"/>
                      </a:lnTo>
                      <a:lnTo>
                        <a:pt x="1885" y="2240"/>
                      </a:lnTo>
                      <a:lnTo>
                        <a:pt x="1890" y="2234"/>
                      </a:lnTo>
                      <a:lnTo>
                        <a:pt x="1898" y="2230"/>
                      </a:lnTo>
                      <a:lnTo>
                        <a:pt x="1901" y="2222"/>
                      </a:lnTo>
                      <a:lnTo>
                        <a:pt x="1902" y="2217"/>
                      </a:lnTo>
                      <a:lnTo>
                        <a:pt x="1902" y="2214"/>
                      </a:lnTo>
                      <a:lnTo>
                        <a:pt x="1901" y="2214"/>
                      </a:lnTo>
                      <a:lnTo>
                        <a:pt x="1896" y="2214"/>
                      </a:lnTo>
                      <a:lnTo>
                        <a:pt x="1890" y="2214"/>
                      </a:lnTo>
                      <a:lnTo>
                        <a:pt x="1884" y="2214"/>
                      </a:lnTo>
                      <a:lnTo>
                        <a:pt x="1875" y="2213"/>
                      </a:lnTo>
                      <a:lnTo>
                        <a:pt x="1867" y="2213"/>
                      </a:lnTo>
                      <a:lnTo>
                        <a:pt x="1861" y="2211"/>
                      </a:lnTo>
                      <a:lnTo>
                        <a:pt x="1855" y="2210"/>
                      </a:lnTo>
                      <a:lnTo>
                        <a:pt x="1844" y="2208"/>
                      </a:lnTo>
                      <a:lnTo>
                        <a:pt x="1832" y="2207"/>
                      </a:lnTo>
                      <a:lnTo>
                        <a:pt x="1823" y="2207"/>
                      </a:lnTo>
                      <a:lnTo>
                        <a:pt x="1818" y="2207"/>
                      </a:lnTo>
                      <a:lnTo>
                        <a:pt x="1817" y="2208"/>
                      </a:lnTo>
                      <a:lnTo>
                        <a:pt x="1810" y="2211"/>
                      </a:lnTo>
                      <a:lnTo>
                        <a:pt x="1801" y="2216"/>
                      </a:lnTo>
                      <a:lnTo>
                        <a:pt x="1789" y="2217"/>
                      </a:lnTo>
                      <a:lnTo>
                        <a:pt x="1783" y="2217"/>
                      </a:lnTo>
                      <a:lnTo>
                        <a:pt x="1777" y="2217"/>
                      </a:lnTo>
                      <a:lnTo>
                        <a:pt x="1769" y="2217"/>
                      </a:lnTo>
                      <a:lnTo>
                        <a:pt x="1763" y="2216"/>
                      </a:lnTo>
                      <a:lnTo>
                        <a:pt x="1757" y="2216"/>
                      </a:lnTo>
                      <a:lnTo>
                        <a:pt x="1749" y="2214"/>
                      </a:lnTo>
                      <a:lnTo>
                        <a:pt x="1743" y="2213"/>
                      </a:lnTo>
                      <a:lnTo>
                        <a:pt x="1737" y="2210"/>
                      </a:lnTo>
                      <a:lnTo>
                        <a:pt x="1725" y="2200"/>
                      </a:lnTo>
                      <a:lnTo>
                        <a:pt x="1714" y="2188"/>
                      </a:lnTo>
                      <a:lnTo>
                        <a:pt x="1708" y="2177"/>
                      </a:lnTo>
                      <a:lnTo>
                        <a:pt x="1705" y="2173"/>
                      </a:lnTo>
                      <a:lnTo>
                        <a:pt x="1705" y="2168"/>
                      </a:lnTo>
                      <a:lnTo>
                        <a:pt x="1702" y="2159"/>
                      </a:lnTo>
                      <a:lnTo>
                        <a:pt x="1697" y="2150"/>
                      </a:lnTo>
                      <a:lnTo>
                        <a:pt x="1685" y="2145"/>
                      </a:lnTo>
                      <a:lnTo>
                        <a:pt x="1669" y="2144"/>
                      </a:lnTo>
                      <a:lnTo>
                        <a:pt x="1656" y="2139"/>
                      </a:lnTo>
                      <a:lnTo>
                        <a:pt x="1646" y="2135"/>
                      </a:lnTo>
                      <a:lnTo>
                        <a:pt x="1643" y="2133"/>
                      </a:lnTo>
                      <a:lnTo>
                        <a:pt x="1631" y="2113"/>
                      </a:lnTo>
                      <a:lnTo>
                        <a:pt x="1604" y="2113"/>
                      </a:lnTo>
                      <a:lnTo>
                        <a:pt x="1570" y="2138"/>
                      </a:lnTo>
                      <a:lnTo>
                        <a:pt x="1538" y="2141"/>
                      </a:lnTo>
                      <a:lnTo>
                        <a:pt x="1535" y="2158"/>
                      </a:lnTo>
                      <a:lnTo>
                        <a:pt x="1532" y="2158"/>
                      </a:lnTo>
                      <a:lnTo>
                        <a:pt x="1525" y="2158"/>
                      </a:lnTo>
                      <a:lnTo>
                        <a:pt x="1516" y="2156"/>
                      </a:lnTo>
                      <a:lnTo>
                        <a:pt x="1506" y="2154"/>
                      </a:lnTo>
                      <a:lnTo>
                        <a:pt x="1493" y="2154"/>
                      </a:lnTo>
                      <a:lnTo>
                        <a:pt x="1481" y="2153"/>
                      </a:lnTo>
                      <a:lnTo>
                        <a:pt x="1470" y="2153"/>
                      </a:lnTo>
                      <a:lnTo>
                        <a:pt x="1461" y="2153"/>
                      </a:lnTo>
                      <a:lnTo>
                        <a:pt x="1446" y="2153"/>
                      </a:lnTo>
                      <a:lnTo>
                        <a:pt x="1434" y="2153"/>
                      </a:lnTo>
                      <a:lnTo>
                        <a:pt x="1424" y="2153"/>
                      </a:lnTo>
                      <a:lnTo>
                        <a:pt x="1421" y="2153"/>
                      </a:lnTo>
                      <a:lnTo>
                        <a:pt x="1400" y="2165"/>
                      </a:lnTo>
                      <a:lnTo>
                        <a:pt x="1385" y="2170"/>
                      </a:lnTo>
                      <a:lnTo>
                        <a:pt x="1383" y="2173"/>
                      </a:lnTo>
                      <a:lnTo>
                        <a:pt x="1385" y="2179"/>
                      </a:lnTo>
                      <a:lnTo>
                        <a:pt x="1388" y="2190"/>
                      </a:lnTo>
                      <a:lnTo>
                        <a:pt x="1392" y="2203"/>
                      </a:lnTo>
                      <a:lnTo>
                        <a:pt x="1394" y="2219"/>
                      </a:lnTo>
                      <a:lnTo>
                        <a:pt x="1389" y="2233"/>
                      </a:lnTo>
                      <a:lnTo>
                        <a:pt x="1380" y="2242"/>
                      </a:lnTo>
                      <a:lnTo>
                        <a:pt x="1368" y="2240"/>
                      </a:lnTo>
                      <a:lnTo>
                        <a:pt x="1355" y="2230"/>
                      </a:lnTo>
                      <a:lnTo>
                        <a:pt x="1346" y="2216"/>
                      </a:lnTo>
                      <a:lnTo>
                        <a:pt x="1343" y="2210"/>
                      </a:lnTo>
                      <a:lnTo>
                        <a:pt x="1339" y="2210"/>
                      </a:lnTo>
                      <a:lnTo>
                        <a:pt x="1329" y="2210"/>
                      </a:lnTo>
                      <a:lnTo>
                        <a:pt x="1319" y="2211"/>
                      </a:lnTo>
                      <a:lnTo>
                        <a:pt x="1311" y="2217"/>
                      </a:lnTo>
                      <a:lnTo>
                        <a:pt x="1302" y="2219"/>
                      </a:lnTo>
                      <a:lnTo>
                        <a:pt x="1290" y="2208"/>
                      </a:lnTo>
                      <a:lnTo>
                        <a:pt x="1279" y="2196"/>
                      </a:lnTo>
                      <a:lnTo>
                        <a:pt x="1274" y="2190"/>
                      </a:lnTo>
                      <a:lnTo>
                        <a:pt x="1268" y="2188"/>
                      </a:lnTo>
                      <a:lnTo>
                        <a:pt x="1257" y="2184"/>
                      </a:lnTo>
                      <a:lnTo>
                        <a:pt x="1245" y="2177"/>
                      </a:lnTo>
                      <a:lnTo>
                        <a:pt x="1239" y="2170"/>
                      </a:lnTo>
                      <a:lnTo>
                        <a:pt x="1241" y="2156"/>
                      </a:lnTo>
                      <a:lnTo>
                        <a:pt x="1245" y="2138"/>
                      </a:lnTo>
                      <a:lnTo>
                        <a:pt x="1248" y="2122"/>
                      </a:lnTo>
                      <a:lnTo>
                        <a:pt x="1250" y="2116"/>
                      </a:lnTo>
                      <a:lnTo>
                        <a:pt x="1248" y="2116"/>
                      </a:lnTo>
                      <a:lnTo>
                        <a:pt x="1242" y="2115"/>
                      </a:lnTo>
                      <a:lnTo>
                        <a:pt x="1234" y="2112"/>
                      </a:lnTo>
                      <a:lnTo>
                        <a:pt x="1225" y="2108"/>
                      </a:lnTo>
                      <a:lnTo>
                        <a:pt x="1216" y="2105"/>
                      </a:lnTo>
                      <a:lnTo>
                        <a:pt x="1208" y="2101"/>
                      </a:lnTo>
                      <a:lnTo>
                        <a:pt x="1204" y="2096"/>
                      </a:lnTo>
                      <a:lnTo>
                        <a:pt x="1204" y="2092"/>
                      </a:lnTo>
                      <a:lnTo>
                        <a:pt x="1207" y="2082"/>
                      </a:lnTo>
                      <a:lnTo>
                        <a:pt x="1208" y="2073"/>
                      </a:lnTo>
                      <a:lnTo>
                        <a:pt x="1205" y="2064"/>
                      </a:lnTo>
                      <a:lnTo>
                        <a:pt x="1195" y="2059"/>
                      </a:lnTo>
                      <a:lnTo>
                        <a:pt x="1179" y="2055"/>
                      </a:lnTo>
                      <a:lnTo>
                        <a:pt x="1167" y="2049"/>
                      </a:lnTo>
                      <a:lnTo>
                        <a:pt x="1158" y="2043"/>
                      </a:lnTo>
                      <a:lnTo>
                        <a:pt x="1155" y="2040"/>
                      </a:lnTo>
                      <a:lnTo>
                        <a:pt x="1153" y="2030"/>
                      </a:lnTo>
                      <a:lnTo>
                        <a:pt x="1150" y="2009"/>
                      </a:lnTo>
                      <a:lnTo>
                        <a:pt x="1152" y="1986"/>
                      </a:lnTo>
                      <a:lnTo>
                        <a:pt x="1159" y="1971"/>
                      </a:lnTo>
                      <a:lnTo>
                        <a:pt x="1165" y="1966"/>
                      </a:lnTo>
                      <a:lnTo>
                        <a:pt x="1173" y="1960"/>
                      </a:lnTo>
                      <a:lnTo>
                        <a:pt x="1181" y="1952"/>
                      </a:lnTo>
                      <a:lnTo>
                        <a:pt x="1188" y="1946"/>
                      </a:lnTo>
                      <a:lnTo>
                        <a:pt x="1196" y="1940"/>
                      </a:lnTo>
                      <a:lnTo>
                        <a:pt x="1202" y="1935"/>
                      </a:lnTo>
                      <a:lnTo>
                        <a:pt x="1205" y="1932"/>
                      </a:lnTo>
                      <a:lnTo>
                        <a:pt x="1207" y="1931"/>
                      </a:lnTo>
                      <a:lnTo>
                        <a:pt x="1207" y="1813"/>
                      </a:lnTo>
                      <a:lnTo>
                        <a:pt x="1202" y="1811"/>
                      </a:lnTo>
                      <a:lnTo>
                        <a:pt x="1192" y="1805"/>
                      </a:lnTo>
                      <a:lnTo>
                        <a:pt x="1176" y="1788"/>
                      </a:lnTo>
                      <a:lnTo>
                        <a:pt x="1162" y="1756"/>
                      </a:lnTo>
                      <a:lnTo>
                        <a:pt x="1161" y="1756"/>
                      </a:lnTo>
                      <a:lnTo>
                        <a:pt x="1155" y="1758"/>
                      </a:lnTo>
                      <a:lnTo>
                        <a:pt x="1146" y="1759"/>
                      </a:lnTo>
                      <a:lnTo>
                        <a:pt x="1135" y="1761"/>
                      </a:lnTo>
                      <a:lnTo>
                        <a:pt x="1123" y="1762"/>
                      </a:lnTo>
                      <a:lnTo>
                        <a:pt x="1112" y="1761"/>
                      </a:lnTo>
                      <a:lnTo>
                        <a:pt x="1101" y="1758"/>
                      </a:lnTo>
                      <a:lnTo>
                        <a:pt x="1093" y="1751"/>
                      </a:lnTo>
                      <a:lnTo>
                        <a:pt x="1086" y="1736"/>
                      </a:lnTo>
                      <a:lnTo>
                        <a:pt x="1084" y="1722"/>
                      </a:lnTo>
                      <a:lnTo>
                        <a:pt x="1084" y="1712"/>
                      </a:lnTo>
                      <a:lnTo>
                        <a:pt x="1086" y="1707"/>
                      </a:lnTo>
                      <a:lnTo>
                        <a:pt x="1084" y="1706"/>
                      </a:lnTo>
                      <a:lnTo>
                        <a:pt x="1080" y="1701"/>
                      </a:lnTo>
                      <a:lnTo>
                        <a:pt x="1074" y="1695"/>
                      </a:lnTo>
                      <a:lnTo>
                        <a:pt x="1064" y="1687"/>
                      </a:lnTo>
                      <a:lnTo>
                        <a:pt x="1054" y="1681"/>
                      </a:lnTo>
                      <a:lnTo>
                        <a:pt x="1041" y="1675"/>
                      </a:lnTo>
                      <a:lnTo>
                        <a:pt x="1028" y="1670"/>
                      </a:lnTo>
                      <a:lnTo>
                        <a:pt x="1012" y="1670"/>
                      </a:lnTo>
                      <a:lnTo>
                        <a:pt x="999" y="1672"/>
                      </a:lnTo>
                      <a:lnTo>
                        <a:pt x="986" y="1673"/>
                      </a:lnTo>
                      <a:lnTo>
                        <a:pt x="976" y="1676"/>
                      </a:lnTo>
                      <a:lnTo>
                        <a:pt x="966" y="1678"/>
                      </a:lnTo>
                      <a:lnTo>
                        <a:pt x="957" y="1681"/>
                      </a:lnTo>
                      <a:lnTo>
                        <a:pt x="948" y="1686"/>
                      </a:lnTo>
                      <a:lnTo>
                        <a:pt x="940" y="1690"/>
                      </a:lnTo>
                      <a:lnTo>
                        <a:pt x="931" y="1695"/>
                      </a:lnTo>
                      <a:lnTo>
                        <a:pt x="920" y="1702"/>
                      </a:lnTo>
                      <a:lnTo>
                        <a:pt x="917" y="1702"/>
                      </a:lnTo>
                      <a:lnTo>
                        <a:pt x="914" y="1702"/>
                      </a:lnTo>
                      <a:lnTo>
                        <a:pt x="908" y="1712"/>
                      </a:lnTo>
                      <a:lnTo>
                        <a:pt x="897" y="1722"/>
                      </a:lnTo>
                      <a:lnTo>
                        <a:pt x="890" y="1728"/>
                      </a:lnTo>
                      <a:lnTo>
                        <a:pt x="881" y="1735"/>
                      </a:lnTo>
                      <a:lnTo>
                        <a:pt x="867" y="1744"/>
                      </a:lnTo>
                      <a:lnTo>
                        <a:pt x="858" y="1750"/>
                      </a:lnTo>
                      <a:lnTo>
                        <a:pt x="851" y="1755"/>
                      </a:lnTo>
                      <a:lnTo>
                        <a:pt x="844" y="1759"/>
                      </a:lnTo>
                      <a:lnTo>
                        <a:pt x="839" y="1764"/>
                      </a:lnTo>
                      <a:lnTo>
                        <a:pt x="833" y="1767"/>
                      </a:lnTo>
                      <a:lnTo>
                        <a:pt x="825" y="1768"/>
                      </a:lnTo>
                      <a:lnTo>
                        <a:pt x="819" y="1768"/>
                      </a:lnTo>
                      <a:lnTo>
                        <a:pt x="810" y="1768"/>
                      </a:lnTo>
                      <a:lnTo>
                        <a:pt x="799" y="1765"/>
                      </a:lnTo>
                      <a:lnTo>
                        <a:pt x="789" y="1761"/>
                      </a:lnTo>
                      <a:lnTo>
                        <a:pt x="776" y="1755"/>
                      </a:lnTo>
                      <a:lnTo>
                        <a:pt x="764" y="1747"/>
                      </a:lnTo>
                      <a:lnTo>
                        <a:pt x="753" y="1741"/>
                      </a:lnTo>
                      <a:lnTo>
                        <a:pt x="743" y="1733"/>
                      </a:lnTo>
                      <a:lnTo>
                        <a:pt x="734" y="1728"/>
                      </a:lnTo>
                      <a:lnTo>
                        <a:pt x="726" y="1724"/>
                      </a:lnTo>
                      <a:lnTo>
                        <a:pt x="720" y="1721"/>
                      </a:lnTo>
                      <a:lnTo>
                        <a:pt x="715" y="1719"/>
                      </a:lnTo>
                      <a:lnTo>
                        <a:pt x="709" y="1718"/>
                      </a:lnTo>
                      <a:lnTo>
                        <a:pt x="704" y="1718"/>
                      </a:lnTo>
                      <a:lnTo>
                        <a:pt x="700" y="1718"/>
                      </a:lnTo>
                      <a:lnTo>
                        <a:pt x="694" y="1719"/>
                      </a:lnTo>
                      <a:lnTo>
                        <a:pt x="688" y="1722"/>
                      </a:lnTo>
                      <a:lnTo>
                        <a:pt x="680" y="1727"/>
                      </a:lnTo>
                      <a:lnTo>
                        <a:pt x="672" y="1732"/>
                      </a:lnTo>
                      <a:lnTo>
                        <a:pt x="665" y="1735"/>
                      </a:lnTo>
                      <a:lnTo>
                        <a:pt x="657" y="1738"/>
                      </a:lnTo>
                      <a:lnTo>
                        <a:pt x="649" y="1739"/>
                      </a:lnTo>
                      <a:lnTo>
                        <a:pt x="643" y="1739"/>
                      </a:lnTo>
                      <a:lnTo>
                        <a:pt x="639" y="1738"/>
                      </a:lnTo>
                      <a:lnTo>
                        <a:pt x="634" y="1733"/>
                      </a:lnTo>
                      <a:lnTo>
                        <a:pt x="632" y="1727"/>
                      </a:lnTo>
                      <a:lnTo>
                        <a:pt x="629" y="1727"/>
                      </a:lnTo>
                      <a:lnTo>
                        <a:pt x="623" y="1728"/>
                      </a:lnTo>
                      <a:lnTo>
                        <a:pt x="612" y="1728"/>
                      </a:lnTo>
                      <a:lnTo>
                        <a:pt x="599" y="1727"/>
                      </a:lnTo>
                      <a:lnTo>
                        <a:pt x="582" y="1725"/>
                      </a:lnTo>
                      <a:lnTo>
                        <a:pt x="563" y="1721"/>
                      </a:lnTo>
                      <a:lnTo>
                        <a:pt x="544" y="1713"/>
                      </a:lnTo>
                      <a:lnTo>
                        <a:pt x="522" y="1702"/>
                      </a:lnTo>
                      <a:lnTo>
                        <a:pt x="501" y="1693"/>
                      </a:lnTo>
                      <a:lnTo>
                        <a:pt x="481" y="1687"/>
                      </a:lnTo>
                      <a:lnTo>
                        <a:pt x="464" y="1683"/>
                      </a:lnTo>
                      <a:lnTo>
                        <a:pt x="449" y="1681"/>
                      </a:lnTo>
                      <a:lnTo>
                        <a:pt x="436" y="1678"/>
                      </a:lnTo>
                      <a:lnTo>
                        <a:pt x="427" y="1673"/>
                      </a:lnTo>
                      <a:lnTo>
                        <a:pt x="424" y="1666"/>
                      </a:lnTo>
                      <a:lnTo>
                        <a:pt x="426" y="1655"/>
                      </a:lnTo>
                      <a:lnTo>
                        <a:pt x="423" y="1652"/>
                      </a:lnTo>
                      <a:lnTo>
                        <a:pt x="415" y="1646"/>
                      </a:lnTo>
                      <a:lnTo>
                        <a:pt x="406" y="1638"/>
                      </a:lnTo>
                      <a:lnTo>
                        <a:pt x="393" y="1630"/>
                      </a:lnTo>
                      <a:lnTo>
                        <a:pt x="383" y="1621"/>
                      </a:lnTo>
                      <a:lnTo>
                        <a:pt x="377" y="1609"/>
                      </a:lnTo>
                      <a:lnTo>
                        <a:pt x="374" y="1598"/>
                      </a:lnTo>
                      <a:lnTo>
                        <a:pt x="372" y="1594"/>
                      </a:lnTo>
                      <a:lnTo>
                        <a:pt x="369" y="1594"/>
                      </a:lnTo>
                      <a:lnTo>
                        <a:pt x="363" y="1591"/>
                      </a:lnTo>
                      <a:lnTo>
                        <a:pt x="349" y="1581"/>
                      </a:lnTo>
                      <a:lnTo>
                        <a:pt x="340" y="1575"/>
                      </a:lnTo>
                      <a:lnTo>
                        <a:pt x="331" y="1566"/>
                      </a:lnTo>
                      <a:lnTo>
                        <a:pt x="321" y="1555"/>
                      </a:lnTo>
                      <a:lnTo>
                        <a:pt x="314" y="1545"/>
                      </a:lnTo>
                      <a:lnTo>
                        <a:pt x="305" y="1535"/>
                      </a:lnTo>
                      <a:lnTo>
                        <a:pt x="297" y="1525"/>
                      </a:lnTo>
                      <a:lnTo>
                        <a:pt x="289" y="1516"/>
                      </a:lnTo>
                      <a:lnTo>
                        <a:pt x="283" y="1509"/>
                      </a:lnTo>
                      <a:lnTo>
                        <a:pt x="277" y="1497"/>
                      </a:lnTo>
                      <a:lnTo>
                        <a:pt x="274" y="1486"/>
                      </a:lnTo>
                      <a:lnTo>
                        <a:pt x="269" y="1482"/>
                      </a:lnTo>
                      <a:lnTo>
                        <a:pt x="256" y="1488"/>
                      </a:lnTo>
                      <a:lnTo>
                        <a:pt x="236" y="1499"/>
                      </a:lnTo>
                      <a:lnTo>
                        <a:pt x="222" y="1505"/>
                      </a:lnTo>
                      <a:lnTo>
                        <a:pt x="214" y="1508"/>
                      </a:lnTo>
                      <a:lnTo>
                        <a:pt x="211" y="1509"/>
                      </a:lnTo>
                      <a:lnTo>
                        <a:pt x="210" y="1505"/>
                      </a:lnTo>
                      <a:lnTo>
                        <a:pt x="203" y="1493"/>
                      </a:lnTo>
                      <a:lnTo>
                        <a:pt x="196" y="1473"/>
                      </a:lnTo>
                      <a:lnTo>
                        <a:pt x="187" y="1448"/>
                      </a:lnTo>
                      <a:lnTo>
                        <a:pt x="179" y="1436"/>
                      </a:lnTo>
                      <a:lnTo>
                        <a:pt x="168" y="1427"/>
                      </a:lnTo>
                      <a:lnTo>
                        <a:pt x="159" y="1421"/>
                      </a:lnTo>
                      <a:lnTo>
                        <a:pt x="154" y="1419"/>
                      </a:lnTo>
                      <a:lnTo>
                        <a:pt x="148" y="1413"/>
                      </a:lnTo>
                      <a:lnTo>
                        <a:pt x="136" y="1399"/>
                      </a:lnTo>
                      <a:lnTo>
                        <a:pt x="124" y="1384"/>
                      </a:lnTo>
                      <a:lnTo>
                        <a:pt x="118" y="1371"/>
                      </a:lnTo>
                      <a:lnTo>
                        <a:pt x="119" y="1358"/>
                      </a:lnTo>
                      <a:lnTo>
                        <a:pt x="122" y="1338"/>
                      </a:lnTo>
                      <a:lnTo>
                        <a:pt x="124" y="1322"/>
                      </a:lnTo>
                      <a:lnTo>
                        <a:pt x="125" y="1315"/>
                      </a:lnTo>
                      <a:lnTo>
                        <a:pt x="127" y="1315"/>
                      </a:lnTo>
                      <a:lnTo>
                        <a:pt x="133" y="1316"/>
                      </a:lnTo>
                      <a:lnTo>
                        <a:pt x="141" y="1316"/>
                      </a:lnTo>
                      <a:lnTo>
                        <a:pt x="150" y="1316"/>
                      </a:lnTo>
                      <a:lnTo>
                        <a:pt x="159" y="1316"/>
                      </a:lnTo>
                      <a:lnTo>
                        <a:pt x="168" y="1316"/>
                      </a:lnTo>
                      <a:lnTo>
                        <a:pt x="176" y="1313"/>
                      </a:lnTo>
                      <a:lnTo>
                        <a:pt x="182" y="1310"/>
                      </a:lnTo>
                      <a:lnTo>
                        <a:pt x="188" y="1304"/>
                      </a:lnTo>
                      <a:lnTo>
                        <a:pt x="190" y="1299"/>
                      </a:lnTo>
                      <a:lnTo>
                        <a:pt x="185" y="1293"/>
                      </a:lnTo>
                      <a:lnTo>
                        <a:pt x="177" y="1281"/>
                      </a:lnTo>
                      <a:lnTo>
                        <a:pt x="170" y="1266"/>
                      </a:lnTo>
                      <a:lnTo>
                        <a:pt x="168" y="1247"/>
                      </a:lnTo>
                      <a:lnTo>
                        <a:pt x="170" y="1232"/>
                      </a:lnTo>
                      <a:lnTo>
                        <a:pt x="174" y="1218"/>
                      </a:lnTo>
                      <a:lnTo>
                        <a:pt x="179" y="1206"/>
                      </a:lnTo>
                      <a:lnTo>
                        <a:pt x="181" y="1197"/>
                      </a:lnTo>
                      <a:lnTo>
                        <a:pt x="177" y="1188"/>
                      </a:lnTo>
                      <a:lnTo>
                        <a:pt x="165" y="1178"/>
                      </a:lnTo>
                      <a:lnTo>
                        <a:pt x="153" y="1169"/>
                      </a:lnTo>
                      <a:lnTo>
                        <a:pt x="147" y="1158"/>
                      </a:lnTo>
                      <a:lnTo>
                        <a:pt x="142" y="1146"/>
                      </a:lnTo>
                      <a:lnTo>
                        <a:pt x="138" y="1129"/>
                      </a:lnTo>
                      <a:lnTo>
                        <a:pt x="131" y="1116"/>
                      </a:lnTo>
                      <a:lnTo>
                        <a:pt x="125" y="1106"/>
                      </a:lnTo>
                      <a:lnTo>
                        <a:pt x="116" y="1099"/>
                      </a:lnTo>
                      <a:lnTo>
                        <a:pt x="101" y="1088"/>
                      </a:lnTo>
                      <a:lnTo>
                        <a:pt x="92" y="1082"/>
                      </a:lnTo>
                      <a:lnTo>
                        <a:pt x="82" y="1076"/>
                      </a:lnTo>
                      <a:lnTo>
                        <a:pt x="73" y="1068"/>
                      </a:lnTo>
                      <a:lnTo>
                        <a:pt x="66" y="1062"/>
                      </a:lnTo>
                      <a:lnTo>
                        <a:pt x="59" y="1057"/>
                      </a:lnTo>
                      <a:lnTo>
                        <a:pt x="53" y="1053"/>
                      </a:lnTo>
                      <a:lnTo>
                        <a:pt x="50" y="1050"/>
                      </a:lnTo>
                      <a:lnTo>
                        <a:pt x="49" y="1048"/>
                      </a:lnTo>
                      <a:lnTo>
                        <a:pt x="50" y="1044"/>
                      </a:lnTo>
                      <a:lnTo>
                        <a:pt x="53" y="1030"/>
                      </a:lnTo>
                      <a:lnTo>
                        <a:pt x="55" y="1016"/>
                      </a:lnTo>
                      <a:lnTo>
                        <a:pt x="56" y="1004"/>
                      </a:lnTo>
                      <a:lnTo>
                        <a:pt x="52" y="990"/>
                      </a:lnTo>
                      <a:lnTo>
                        <a:pt x="41" y="972"/>
                      </a:lnTo>
                      <a:lnTo>
                        <a:pt x="29" y="956"/>
                      </a:lnTo>
                      <a:lnTo>
                        <a:pt x="24" y="950"/>
                      </a:lnTo>
                      <a:lnTo>
                        <a:pt x="37" y="886"/>
                      </a:lnTo>
                      <a:lnTo>
                        <a:pt x="38" y="883"/>
                      </a:lnTo>
                      <a:lnTo>
                        <a:pt x="41" y="877"/>
                      </a:lnTo>
                      <a:lnTo>
                        <a:pt x="40" y="869"/>
                      </a:lnTo>
                      <a:lnTo>
                        <a:pt x="32" y="861"/>
                      </a:lnTo>
                      <a:lnTo>
                        <a:pt x="21" y="855"/>
                      </a:lnTo>
                      <a:lnTo>
                        <a:pt x="10" y="849"/>
                      </a:lnTo>
                      <a:lnTo>
                        <a:pt x="3" y="843"/>
                      </a:lnTo>
                      <a:lnTo>
                        <a:pt x="0" y="841"/>
                      </a:lnTo>
                      <a:lnTo>
                        <a:pt x="0" y="821"/>
                      </a:lnTo>
                      <a:lnTo>
                        <a:pt x="1" y="815"/>
                      </a:lnTo>
                      <a:lnTo>
                        <a:pt x="4" y="800"/>
                      </a:lnTo>
                      <a:lnTo>
                        <a:pt x="10" y="785"/>
                      </a:lnTo>
                      <a:lnTo>
                        <a:pt x="20" y="777"/>
                      </a:lnTo>
                      <a:lnTo>
                        <a:pt x="26" y="774"/>
                      </a:lnTo>
                      <a:lnTo>
                        <a:pt x="32" y="768"/>
                      </a:lnTo>
                      <a:lnTo>
                        <a:pt x="38" y="762"/>
                      </a:lnTo>
                      <a:lnTo>
                        <a:pt x="43" y="752"/>
                      </a:lnTo>
                      <a:lnTo>
                        <a:pt x="49" y="745"/>
                      </a:lnTo>
                      <a:lnTo>
                        <a:pt x="55" y="739"/>
                      </a:lnTo>
                      <a:lnTo>
                        <a:pt x="61" y="734"/>
                      </a:lnTo>
                      <a:lnTo>
                        <a:pt x="69" y="733"/>
                      </a:lnTo>
                      <a:lnTo>
                        <a:pt x="76" y="731"/>
                      </a:lnTo>
                      <a:lnTo>
                        <a:pt x="84" y="729"/>
                      </a:lnTo>
                      <a:lnTo>
                        <a:pt x="92" y="726"/>
                      </a:lnTo>
                      <a:lnTo>
                        <a:pt x="98" y="723"/>
                      </a:lnTo>
                      <a:lnTo>
                        <a:pt x="105" y="720"/>
                      </a:lnTo>
                      <a:lnTo>
                        <a:pt x="112" y="720"/>
                      </a:lnTo>
                      <a:lnTo>
                        <a:pt x="119" y="720"/>
                      </a:lnTo>
                      <a:lnTo>
                        <a:pt x="125" y="723"/>
                      </a:lnTo>
                      <a:lnTo>
                        <a:pt x="138" y="734"/>
                      </a:lnTo>
                      <a:lnTo>
                        <a:pt x="148" y="743"/>
                      </a:lnTo>
                      <a:lnTo>
                        <a:pt x="159" y="748"/>
                      </a:lnTo>
                      <a:lnTo>
                        <a:pt x="168" y="745"/>
                      </a:lnTo>
                      <a:lnTo>
                        <a:pt x="177" y="736"/>
                      </a:lnTo>
                      <a:lnTo>
                        <a:pt x="185" y="729"/>
                      </a:lnTo>
                      <a:lnTo>
                        <a:pt x="193" y="726"/>
                      </a:lnTo>
                      <a:lnTo>
                        <a:pt x="202" y="728"/>
                      </a:lnTo>
                      <a:lnTo>
                        <a:pt x="210" y="729"/>
                      </a:lnTo>
                      <a:lnTo>
                        <a:pt x="219" y="731"/>
                      </a:lnTo>
                      <a:lnTo>
                        <a:pt x="228" y="731"/>
                      </a:lnTo>
                      <a:lnTo>
                        <a:pt x="239" y="731"/>
                      </a:lnTo>
                      <a:lnTo>
                        <a:pt x="249" y="731"/>
                      </a:lnTo>
                      <a:lnTo>
                        <a:pt x="259" y="728"/>
                      </a:lnTo>
                      <a:lnTo>
                        <a:pt x="268" y="725"/>
                      </a:lnTo>
                      <a:lnTo>
                        <a:pt x="275" y="720"/>
                      </a:lnTo>
                      <a:lnTo>
                        <a:pt x="282" y="716"/>
                      </a:lnTo>
                      <a:lnTo>
                        <a:pt x="291" y="711"/>
                      </a:lnTo>
                      <a:lnTo>
                        <a:pt x="300" y="710"/>
                      </a:lnTo>
                      <a:lnTo>
                        <a:pt x="309" y="710"/>
                      </a:lnTo>
                      <a:lnTo>
                        <a:pt x="318" y="710"/>
                      </a:lnTo>
                      <a:lnTo>
                        <a:pt x="326" y="710"/>
                      </a:lnTo>
                      <a:lnTo>
                        <a:pt x="331" y="711"/>
                      </a:lnTo>
                      <a:lnTo>
                        <a:pt x="332" y="711"/>
                      </a:lnTo>
                      <a:lnTo>
                        <a:pt x="334" y="710"/>
                      </a:lnTo>
                      <a:lnTo>
                        <a:pt x="338" y="703"/>
                      </a:lnTo>
                      <a:lnTo>
                        <a:pt x="344" y="694"/>
                      </a:lnTo>
                      <a:lnTo>
                        <a:pt x="354" y="684"/>
                      </a:lnTo>
                      <a:lnTo>
                        <a:pt x="363" y="674"/>
                      </a:lnTo>
                      <a:lnTo>
                        <a:pt x="374" y="664"/>
                      </a:lnTo>
                      <a:lnTo>
                        <a:pt x="384" y="656"/>
                      </a:lnTo>
                      <a:lnTo>
                        <a:pt x="393" y="651"/>
                      </a:lnTo>
                      <a:lnTo>
                        <a:pt x="409" y="642"/>
                      </a:lnTo>
                      <a:lnTo>
                        <a:pt x="418" y="628"/>
                      </a:lnTo>
                      <a:lnTo>
                        <a:pt x="424" y="613"/>
                      </a:lnTo>
                      <a:lnTo>
                        <a:pt x="426" y="595"/>
                      </a:lnTo>
                      <a:lnTo>
                        <a:pt x="424" y="570"/>
                      </a:lnTo>
                      <a:lnTo>
                        <a:pt x="421" y="539"/>
                      </a:lnTo>
                      <a:lnTo>
                        <a:pt x="418" y="515"/>
                      </a:lnTo>
                      <a:lnTo>
                        <a:pt x="416" y="504"/>
                      </a:lnTo>
                      <a:lnTo>
                        <a:pt x="418" y="504"/>
                      </a:lnTo>
                      <a:lnTo>
                        <a:pt x="423" y="504"/>
                      </a:lnTo>
                      <a:lnTo>
                        <a:pt x="429" y="504"/>
                      </a:lnTo>
                      <a:lnTo>
                        <a:pt x="436" y="504"/>
                      </a:lnTo>
                      <a:lnTo>
                        <a:pt x="446" y="504"/>
                      </a:lnTo>
                      <a:lnTo>
                        <a:pt x="455" y="504"/>
                      </a:lnTo>
                      <a:lnTo>
                        <a:pt x="462" y="504"/>
                      </a:lnTo>
                      <a:lnTo>
                        <a:pt x="470" y="504"/>
                      </a:lnTo>
                      <a:lnTo>
                        <a:pt x="484" y="504"/>
                      </a:lnTo>
                      <a:lnTo>
                        <a:pt x="498" y="506"/>
                      </a:lnTo>
                      <a:lnTo>
                        <a:pt x="510" y="509"/>
                      </a:lnTo>
                      <a:lnTo>
                        <a:pt x="514" y="509"/>
                      </a:lnTo>
                      <a:lnTo>
                        <a:pt x="513" y="504"/>
                      </a:lnTo>
                      <a:lnTo>
                        <a:pt x="513" y="495"/>
                      </a:lnTo>
                      <a:lnTo>
                        <a:pt x="513" y="483"/>
                      </a:lnTo>
                      <a:lnTo>
                        <a:pt x="519" y="472"/>
                      </a:lnTo>
                      <a:lnTo>
                        <a:pt x="528" y="463"/>
                      </a:lnTo>
                      <a:lnTo>
                        <a:pt x="539" y="454"/>
                      </a:lnTo>
                      <a:lnTo>
                        <a:pt x="547" y="443"/>
                      </a:lnTo>
                      <a:lnTo>
                        <a:pt x="554" y="432"/>
                      </a:lnTo>
                      <a:lnTo>
                        <a:pt x="563" y="420"/>
                      </a:lnTo>
                      <a:lnTo>
                        <a:pt x="573" y="409"/>
                      </a:lnTo>
                      <a:lnTo>
                        <a:pt x="580" y="403"/>
                      </a:lnTo>
                      <a:lnTo>
                        <a:pt x="583" y="400"/>
                      </a:lnTo>
                      <a:lnTo>
                        <a:pt x="628" y="415"/>
                      </a:lnTo>
                      <a:lnTo>
                        <a:pt x="632" y="420"/>
                      </a:lnTo>
                      <a:lnTo>
                        <a:pt x="646" y="429"/>
                      </a:lnTo>
                      <a:lnTo>
                        <a:pt x="660" y="435"/>
                      </a:lnTo>
                      <a:lnTo>
                        <a:pt x="672" y="435"/>
                      </a:lnTo>
                      <a:lnTo>
                        <a:pt x="680" y="431"/>
                      </a:lnTo>
                      <a:lnTo>
                        <a:pt x="688" y="426"/>
                      </a:lnTo>
                      <a:lnTo>
                        <a:pt x="692" y="420"/>
                      </a:lnTo>
                      <a:lnTo>
                        <a:pt x="697" y="408"/>
                      </a:lnTo>
                      <a:lnTo>
                        <a:pt x="701" y="388"/>
                      </a:lnTo>
                      <a:lnTo>
                        <a:pt x="707" y="363"/>
                      </a:lnTo>
                      <a:lnTo>
                        <a:pt x="717" y="343"/>
                      </a:lnTo>
                      <a:lnTo>
                        <a:pt x="729" y="334"/>
                      </a:lnTo>
                      <a:lnTo>
                        <a:pt x="743" y="336"/>
                      </a:lnTo>
                      <a:lnTo>
                        <a:pt x="752" y="337"/>
                      </a:lnTo>
                      <a:lnTo>
                        <a:pt x="760" y="334"/>
                      </a:lnTo>
                      <a:lnTo>
                        <a:pt x="766" y="326"/>
                      </a:lnTo>
                      <a:lnTo>
                        <a:pt x="773" y="316"/>
                      </a:lnTo>
                      <a:lnTo>
                        <a:pt x="786" y="311"/>
                      </a:lnTo>
                      <a:lnTo>
                        <a:pt x="798" y="308"/>
                      </a:lnTo>
                      <a:lnTo>
                        <a:pt x="810" y="310"/>
                      </a:lnTo>
                      <a:lnTo>
                        <a:pt x="819" y="316"/>
                      </a:lnTo>
                      <a:lnTo>
                        <a:pt x="825" y="325"/>
                      </a:lnTo>
                      <a:lnTo>
                        <a:pt x="828" y="336"/>
                      </a:lnTo>
                      <a:lnTo>
                        <a:pt x="830" y="346"/>
                      </a:lnTo>
                      <a:lnTo>
                        <a:pt x="833" y="354"/>
                      </a:lnTo>
                      <a:lnTo>
                        <a:pt x="839" y="359"/>
                      </a:lnTo>
                      <a:lnTo>
                        <a:pt x="847" y="366"/>
                      </a:lnTo>
                      <a:lnTo>
                        <a:pt x="859" y="376"/>
                      </a:lnTo>
                      <a:lnTo>
                        <a:pt x="868" y="382"/>
                      </a:lnTo>
                      <a:lnTo>
                        <a:pt x="877" y="388"/>
                      </a:lnTo>
                      <a:lnTo>
                        <a:pt x="888" y="394"/>
                      </a:lnTo>
                      <a:lnTo>
                        <a:pt x="899" y="402"/>
                      </a:lnTo>
                      <a:lnTo>
                        <a:pt x="908" y="408"/>
                      </a:lnTo>
                      <a:lnTo>
                        <a:pt x="914" y="414"/>
                      </a:lnTo>
                      <a:lnTo>
                        <a:pt x="919" y="420"/>
                      </a:lnTo>
                      <a:lnTo>
                        <a:pt x="920" y="425"/>
                      </a:lnTo>
                      <a:lnTo>
                        <a:pt x="920" y="432"/>
                      </a:lnTo>
                      <a:lnTo>
                        <a:pt x="923" y="441"/>
                      </a:lnTo>
                      <a:lnTo>
                        <a:pt x="928" y="452"/>
                      </a:lnTo>
                      <a:lnTo>
                        <a:pt x="931" y="464"/>
                      </a:lnTo>
                      <a:lnTo>
                        <a:pt x="931" y="481"/>
                      </a:lnTo>
                      <a:lnTo>
                        <a:pt x="930" y="503"/>
                      </a:lnTo>
                      <a:lnTo>
                        <a:pt x="927" y="526"/>
                      </a:lnTo>
                      <a:lnTo>
                        <a:pt x="920" y="541"/>
                      </a:lnTo>
                      <a:lnTo>
                        <a:pt x="916" y="547"/>
                      </a:lnTo>
                      <a:lnTo>
                        <a:pt x="910" y="555"/>
                      </a:lnTo>
                      <a:lnTo>
                        <a:pt x="907" y="562"/>
                      </a:lnTo>
                      <a:lnTo>
                        <a:pt x="904" y="570"/>
                      </a:lnTo>
                      <a:lnTo>
                        <a:pt x="904" y="576"/>
                      </a:lnTo>
                      <a:lnTo>
                        <a:pt x="908" y="584"/>
                      </a:lnTo>
                      <a:lnTo>
                        <a:pt x="916" y="590"/>
                      </a:lnTo>
                      <a:lnTo>
                        <a:pt x="931" y="595"/>
                      </a:lnTo>
                      <a:lnTo>
                        <a:pt x="949" y="598"/>
                      </a:lnTo>
                      <a:lnTo>
                        <a:pt x="966" y="601"/>
                      </a:lnTo>
                      <a:lnTo>
                        <a:pt x="982" y="602"/>
                      </a:lnTo>
                      <a:lnTo>
                        <a:pt x="995" y="602"/>
                      </a:lnTo>
                      <a:lnTo>
                        <a:pt x="1009" y="604"/>
                      </a:lnTo>
                      <a:lnTo>
                        <a:pt x="1021" y="605"/>
                      </a:lnTo>
                      <a:lnTo>
                        <a:pt x="1032" y="610"/>
                      </a:lnTo>
                      <a:lnTo>
                        <a:pt x="1041" y="615"/>
                      </a:lnTo>
                      <a:lnTo>
                        <a:pt x="1052" y="622"/>
                      </a:lnTo>
                      <a:lnTo>
                        <a:pt x="1063" y="631"/>
                      </a:lnTo>
                      <a:lnTo>
                        <a:pt x="1075" y="642"/>
                      </a:lnTo>
                      <a:lnTo>
                        <a:pt x="1089" y="654"/>
                      </a:lnTo>
                      <a:lnTo>
                        <a:pt x="1100" y="667"/>
                      </a:lnTo>
                      <a:lnTo>
                        <a:pt x="1110" y="677"/>
                      </a:lnTo>
                      <a:lnTo>
                        <a:pt x="1118" y="690"/>
                      </a:lnTo>
                      <a:lnTo>
                        <a:pt x="1123" y="699"/>
                      </a:lnTo>
                      <a:lnTo>
                        <a:pt x="1126" y="708"/>
                      </a:lnTo>
                      <a:lnTo>
                        <a:pt x="1127" y="720"/>
                      </a:lnTo>
                      <a:lnTo>
                        <a:pt x="1130" y="731"/>
                      </a:lnTo>
                      <a:lnTo>
                        <a:pt x="1135" y="742"/>
                      </a:lnTo>
                      <a:lnTo>
                        <a:pt x="1141" y="752"/>
                      </a:lnTo>
                      <a:lnTo>
                        <a:pt x="1152" y="762"/>
                      </a:lnTo>
                      <a:lnTo>
                        <a:pt x="1167" y="768"/>
                      </a:lnTo>
                      <a:lnTo>
                        <a:pt x="1187" y="772"/>
                      </a:lnTo>
                      <a:lnTo>
                        <a:pt x="1214" y="775"/>
                      </a:lnTo>
                      <a:lnTo>
                        <a:pt x="1248" y="780"/>
                      </a:lnTo>
                      <a:lnTo>
                        <a:pt x="1288" y="785"/>
                      </a:lnTo>
                      <a:lnTo>
                        <a:pt x="1326" y="789"/>
                      </a:lnTo>
                      <a:lnTo>
                        <a:pt x="1363" y="794"/>
                      </a:lnTo>
                      <a:lnTo>
                        <a:pt x="1394" y="798"/>
                      </a:lnTo>
                      <a:lnTo>
                        <a:pt x="1414" y="800"/>
                      </a:lnTo>
                      <a:lnTo>
                        <a:pt x="1421" y="801"/>
                      </a:lnTo>
                      <a:lnTo>
                        <a:pt x="1421" y="806"/>
                      </a:lnTo>
                      <a:lnTo>
                        <a:pt x="1427" y="818"/>
                      </a:lnTo>
                      <a:lnTo>
                        <a:pt x="1440" y="834"/>
                      </a:lnTo>
                      <a:lnTo>
                        <a:pt x="1466" y="846"/>
                      </a:lnTo>
                      <a:lnTo>
                        <a:pt x="1484" y="851"/>
                      </a:lnTo>
                      <a:lnTo>
                        <a:pt x="1506" y="855"/>
                      </a:lnTo>
                      <a:lnTo>
                        <a:pt x="1529" y="860"/>
                      </a:lnTo>
                      <a:lnTo>
                        <a:pt x="1551" y="861"/>
                      </a:lnTo>
                      <a:lnTo>
                        <a:pt x="1574" y="861"/>
                      </a:lnTo>
                      <a:lnTo>
                        <a:pt x="1596" y="857"/>
                      </a:lnTo>
                      <a:lnTo>
                        <a:pt x="1616" y="849"/>
                      </a:lnTo>
                      <a:lnTo>
                        <a:pt x="1631" y="837"/>
                      </a:lnTo>
                      <a:lnTo>
                        <a:pt x="1645" y="824"/>
                      </a:lnTo>
                      <a:lnTo>
                        <a:pt x="1657" y="815"/>
                      </a:lnTo>
                      <a:lnTo>
                        <a:pt x="1671" y="811"/>
                      </a:lnTo>
                      <a:lnTo>
                        <a:pt x="1683" y="809"/>
                      </a:lnTo>
                      <a:lnTo>
                        <a:pt x="1695" y="809"/>
                      </a:lnTo>
                      <a:lnTo>
                        <a:pt x="1706" y="809"/>
                      </a:lnTo>
                      <a:lnTo>
                        <a:pt x="1718" y="809"/>
                      </a:lnTo>
                      <a:lnTo>
                        <a:pt x="1729" y="809"/>
                      </a:lnTo>
                      <a:lnTo>
                        <a:pt x="1743" y="808"/>
                      </a:lnTo>
                      <a:lnTo>
                        <a:pt x="1760" y="806"/>
                      </a:lnTo>
                      <a:lnTo>
                        <a:pt x="1780" y="803"/>
                      </a:lnTo>
                      <a:lnTo>
                        <a:pt x="1801" y="800"/>
                      </a:lnTo>
                      <a:lnTo>
                        <a:pt x="1820" y="797"/>
                      </a:lnTo>
                      <a:lnTo>
                        <a:pt x="1836" y="792"/>
                      </a:lnTo>
                      <a:lnTo>
                        <a:pt x="1849" y="785"/>
                      </a:lnTo>
                      <a:lnTo>
                        <a:pt x="1855" y="777"/>
                      </a:lnTo>
                      <a:lnTo>
                        <a:pt x="1859" y="760"/>
                      </a:lnTo>
                      <a:lnTo>
                        <a:pt x="1866" y="745"/>
                      </a:lnTo>
                      <a:lnTo>
                        <a:pt x="1875" y="733"/>
                      </a:lnTo>
                      <a:lnTo>
                        <a:pt x="1887" y="723"/>
                      </a:lnTo>
                      <a:lnTo>
                        <a:pt x="1898" y="717"/>
                      </a:lnTo>
                      <a:lnTo>
                        <a:pt x="1904" y="711"/>
                      </a:lnTo>
                      <a:lnTo>
                        <a:pt x="1905" y="703"/>
                      </a:lnTo>
                      <a:lnTo>
                        <a:pt x="1902" y="696"/>
                      </a:lnTo>
                      <a:lnTo>
                        <a:pt x="1896" y="682"/>
                      </a:lnTo>
                      <a:lnTo>
                        <a:pt x="1890" y="665"/>
                      </a:lnTo>
                      <a:lnTo>
                        <a:pt x="1887" y="647"/>
                      </a:lnTo>
                      <a:lnTo>
                        <a:pt x="1890" y="634"/>
                      </a:lnTo>
                      <a:lnTo>
                        <a:pt x="2016" y="627"/>
                      </a:lnTo>
                      <a:lnTo>
                        <a:pt x="2017" y="619"/>
                      </a:lnTo>
                      <a:lnTo>
                        <a:pt x="2020" y="604"/>
                      </a:lnTo>
                      <a:lnTo>
                        <a:pt x="2025" y="585"/>
                      </a:lnTo>
                      <a:lnTo>
                        <a:pt x="2032" y="573"/>
                      </a:lnTo>
                      <a:lnTo>
                        <a:pt x="2042" y="573"/>
                      </a:lnTo>
                      <a:lnTo>
                        <a:pt x="2052" y="579"/>
                      </a:lnTo>
                      <a:lnTo>
                        <a:pt x="2063" y="585"/>
                      </a:lnTo>
                      <a:lnTo>
                        <a:pt x="2077" y="582"/>
                      </a:lnTo>
                      <a:lnTo>
                        <a:pt x="2089" y="572"/>
                      </a:lnTo>
                      <a:lnTo>
                        <a:pt x="2097" y="558"/>
                      </a:lnTo>
                      <a:lnTo>
                        <a:pt x="2103" y="543"/>
                      </a:lnTo>
                      <a:lnTo>
                        <a:pt x="2106" y="529"/>
                      </a:lnTo>
                      <a:lnTo>
                        <a:pt x="2109" y="518"/>
                      </a:lnTo>
                      <a:lnTo>
                        <a:pt x="2115" y="510"/>
                      </a:lnTo>
                      <a:lnTo>
                        <a:pt x="2120" y="506"/>
                      </a:lnTo>
                      <a:lnTo>
                        <a:pt x="2121" y="504"/>
                      </a:lnTo>
                      <a:lnTo>
                        <a:pt x="2126" y="503"/>
                      </a:lnTo>
                      <a:lnTo>
                        <a:pt x="2137" y="498"/>
                      </a:lnTo>
                      <a:lnTo>
                        <a:pt x="2149" y="492"/>
                      </a:lnTo>
                      <a:lnTo>
                        <a:pt x="2158" y="484"/>
                      </a:lnTo>
                      <a:lnTo>
                        <a:pt x="2164" y="474"/>
                      </a:lnTo>
                      <a:lnTo>
                        <a:pt x="2172" y="461"/>
                      </a:lnTo>
                      <a:lnTo>
                        <a:pt x="2183" y="454"/>
                      </a:lnTo>
                      <a:lnTo>
                        <a:pt x="2198" y="452"/>
                      </a:lnTo>
                      <a:lnTo>
                        <a:pt x="2215" y="457"/>
                      </a:lnTo>
                      <a:lnTo>
                        <a:pt x="2229" y="464"/>
                      </a:lnTo>
                      <a:lnTo>
                        <a:pt x="2236" y="469"/>
                      </a:lnTo>
                      <a:lnTo>
                        <a:pt x="2239" y="472"/>
                      </a:lnTo>
                      <a:lnTo>
                        <a:pt x="2239" y="467"/>
                      </a:lnTo>
                      <a:lnTo>
                        <a:pt x="2238" y="458"/>
                      </a:lnTo>
                      <a:lnTo>
                        <a:pt x="2235" y="446"/>
                      </a:lnTo>
                      <a:lnTo>
                        <a:pt x="2235" y="435"/>
                      </a:lnTo>
                      <a:lnTo>
                        <a:pt x="2235" y="429"/>
                      </a:lnTo>
                      <a:lnTo>
                        <a:pt x="2232" y="426"/>
                      </a:lnTo>
                      <a:lnTo>
                        <a:pt x="2226" y="421"/>
                      </a:lnTo>
                      <a:lnTo>
                        <a:pt x="2215" y="415"/>
                      </a:lnTo>
                      <a:lnTo>
                        <a:pt x="2209" y="411"/>
                      </a:lnTo>
                      <a:lnTo>
                        <a:pt x="2204" y="406"/>
                      </a:lnTo>
                      <a:lnTo>
                        <a:pt x="2198" y="403"/>
                      </a:lnTo>
                      <a:lnTo>
                        <a:pt x="2193" y="400"/>
                      </a:lnTo>
                      <a:lnTo>
                        <a:pt x="2187" y="397"/>
                      </a:lnTo>
                      <a:lnTo>
                        <a:pt x="2181" y="397"/>
                      </a:lnTo>
                      <a:lnTo>
                        <a:pt x="2175" y="397"/>
                      </a:lnTo>
                      <a:lnTo>
                        <a:pt x="2166" y="400"/>
                      </a:lnTo>
                      <a:lnTo>
                        <a:pt x="2157" y="403"/>
                      </a:lnTo>
                      <a:lnTo>
                        <a:pt x="2149" y="406"/>
                      </a:lnTo>
                      <a:lnTo>
                        <a:pt x="2141" y="409"/>
                      </a:lnTo>
                      <a:lnTo>
                        <a:pt x="2135" y="411"/>
                      </a:lnTo>
                      <a:lnTo>
                        <a:pt x="2127" y="414"/>
                      </a:lnTo>
                      <a:lnTo>
                        <a:pt x="2121" y="415"/>
                      </a:lnTo>
                      <a:lnTo>
                        <a:pt x="2115" y="418"/>
                      </a:lnTo>
                      <a:lnTo>
                        <a:pt x="2109" y="420"/>
                      </a:lnTo>
                      <a:lnTo>
                        <a:pt x="2103" y="421"/>
                      </a:lnTo>
                      <a:lnTo>
                        <a:pt x="2094" y="425"/>
                      </a:lnTo>
                      <a:lnTo>
                        <a:pt x="2086" y="426"/>
                      </a:lnTo>
                      <a:lnTo>
                        <a:pt x="2077" y="429"/>
                      </a:lnTo>
                      <a:lnTo>
                        <a:pt x="2069" y="431"/>
                      </a:lnTo>
                      <a:lnTo>
                        <a:pt x="2063" y="432"/>
                      </a:lnTo>
                      <a:lnTo>
                        <a:pt x="2059" y="434"/>
                      </a:lnTo>
                      <a:lnTo>
                        <a:pt x="2057" y="434"/>
                      </a:lnTo>
                      <a:lnTo>
                        <a:pt x="2052" y="411"/>
                      </a:lnTo>
                      <a:lnTo>
                        <a:pt x="2065" y="363"/>
                      </a:lnTo>
                      <a:lnTo>
                        <a:pt x="2066" y="354"/>
                      </a:lnTo>
                      <a:lnTo>
                        <a:pt x="2071" y="336"/>
                      </a:lnTo>
                      <a:lnTo>
                        <a:pt x="2072" y="314"/>
                      </a:lnTo>
                      <a:lnTo>
                        <a:pt x="2072" y="299"/>
                      </a:lnTo>
                      <a:lnTo>
                        <a:pt x="2072" y="290"/>
                      </a:lnTo>
                      <a:lnTo>
                        <a:pt x="2077" y="284"/>
                      </a:lnTo>
                      <a:lnTo>
                        <a:pt x="2086" y="281"/>
                      </a:lnTo>
                      <a:lnTo>
                        <a:pt x="2101" y="282"/>
                      </a:lnTo>
                      <a:lnTo>
                        <a:pt x="2111" y="284"/>
                      </a:lnTo>
                      <a:lnTo>
                        <a:pt x="2120" y="284"/>
                      </a:lnTo>
                      <a:lnTo>
                        <a:pt x="2129" y="284"/>
                      </a:lnTo>
                      <a:lnTo>
                        <a:pt x="2137" y="284"/>
                      </a:lnTo>
                      <a:lnTo>
                        <a:pt x="2143" y="284"/>
                      </a:lnTo>
                      <a:lnTo>
                        <a:pt x="2149" y="282"/>
                      </a:lnTo>
                      <a:lnTo>
                        <a:pt x="2152" y="282"/>
                      </a:lnTo>
                      <a:lnTo>
                        <a:pt x="2154" y="282"/>
                      </a:lnTo>
                      <a:lnTo>
                        <a:pt x="2155" y="279"/>
                      </a:lnTo>
                      <a:lnTo>
                        <a:pt x="2158" y="271"/>
                      </a:lnTo>
                      <a:lnTo>
                        <a:pt x="2166" y="261"/>
                      </a:lnTo>
                      <a:lnTo>
                        <a:pt x="2178" y="253"/>
                      </a:lnTo>
                      <a:lnTo>
                        <a:pt x="2189" y="247"/>
                      </a:lnTo>
                      <a:lnTo>
                        <a:pt x="2192" y="241"/>
                      </a:lnTo>
                      <a:lnTo>
                        <a:pt x="2192" y="231"/>
                      </a:lnTo>
                      <a:lnTo>
                        <a:pt x="2190" y="221"/>
                      </a:lnTo>
                      <a:lnTo>
                        <a:pt x="2189" y="207"/>
                      </a:lnTo>
                      <a:lnTo>
                        <a:pt x="2187" y="189"/>
                      </a:lnTo>
                      <a:lnTo>
                        <a:pt x="2187" y="169"/>
                      </a:lnTo>
                      <a:lnTo>
                        <a:pt x="2190" y="152"/>
                      </a:lnTo>
                      <a:lnTo>
                        <a:pt x="2198" y="138"/>
                      </a:lnTo>
                      <a:lnTo>
                        <a:pt x="2207" y="127"/>
                      </a:lnTo>
                      <a:lnTo>
                        <a:pt x="2212" y="114"/>
                      </a:lnTo>
                      <a:lnTo>
                        <a:pt x="2207" y="95"/>
                      </a:lnTo>
                      <a:lnTo>
                        <a:pt x="2198" y="75"/>
                      </a:lnTo>
                      <a:lnTo>
                        <a:pt x="2193" y="58"/>
                      </a:lnTo>
                      <a:lnTo>
                        <a:pt x="2196" y="45"/>
                      </a:lnTo>
                      <a:lnTo>
                        <a:pt x="2203" y="31"/>
                      </a:lnTo>
                      <a:lnTo>
                        <a:pt x="2207" y="25"/>
                      </a:lnTo>
                      <a:lnTo>
                        <a:pt x="2215" y="20"/>
                      </a:lnTo>
                      <a:lnTo>
                        <a:pt x="2222" y="17"/>
                      </a:lnTo>
                      <a:lnTo>
                        <a:pt x="2230" y="14"/>
                      </a:lnTo>
                      <a:lnTo>
                        <a:pt x="2238" y="11"/>
                      </a:lnTo>
                      <a:lnTo>
                        <a:pt x="2245" y="9"/>
                      </a:lnTo>
                      <a:lnTo>
                        <a:pt x="2253" y="8"/>
                      </a:lnTo>
                      <a:lnTo>
                        <a:pt x="2259" y="6"/>
                      </a:lnTo>
                      <a:lnTo>
                        <a:pt x="2267" y="5"/>
                      </a:lnTo>
                      <a:lnTo>
                        <a:pt x="2276" y="3"/>
                      </a:lnTo>
                      <a:lnTo>
                        <a:pt x="2287" y="2"/>
                      </a:lnTo>
                      <a:lnTo>
                        <a:pt x="2298" y="0"/>
                      </a:lnTo>
                      <a:lnTo>
                        <a:pt x="2310" y="0"/>
                      </a:lnTo>
                      <a:lnTo>
                        <a:pt x="2320" y="0"/>
                      </a:lnTo>
                      <a:lnTo>
                        <a:pt x="2328" y="3"/>
                      </a:lnTo>
                      <a:lnTo>
                        <a:pt x="2336" y="6"/>
                      </a:lnTo>
                      <a:lnTo>
                        <a:pt x="2343" y="9"/>
                      </a:lnTo>
                      <a:lnTo>
                        <a:pt x="2354" y="12"/>
                      </a:lnTo>
                      <a:lnTo>
                        <a:pt x="2368" y="14"/>
                      </a:lnTo>
                      <a:lnTo>
                        <a:pt x="2382" y="15"/>
                      </a:lnTo>
                      <a:lnTo>
                        <a:pt x="2394" y="19"/>
                      </a:lnTo>
                      <a:lnTo>
                        <a:pt x="2408" y="23"/>
                      </a:lnTo>
                      <a:lnTo>
                        <a:pt x="2419" y="31"/>
                      </a:lnTo>
                      <a:lnTo>
                        <a:pt x="2426" y="43"/>
                      </a:lnTo>
                      <a:lnTo>
                        <a:pt x="2438" y="64"/>
                      </a:lnTo>
                      <a:lnTo>
                        <a:pt x="2451" y="77"/>
                      </a:lnTo>
                      <a:lnTo>
                        <a:pt x="2461" y="87"/>
                      </a:lnTo>
                      <a:lnTo>
                        <a:pt x="2471" y="104"/>
                      </a:lnTo>
                      <a:lnTo>
                        <a:pt x="2475" y="114"/>
                      </a:lnTo>
                      <a:lnTo>
                        <a:pt x="2480" y="120"/>
                      </a:lnTo>
                      <a:lnTo>
                        <a:pt x="2487" y="124"/>
                      </a:lnTo>
                      <a:lnTo>
                        <a:pt x="2495" y="129"/>
                      </a:lnTo>
                      <a:lnTo>
                        <a:pt x="2501" y="133"/>
                      </a:lnTo>
                      <a:lnTo>
                        <a:pt x="2509" y="141"/>
                      </a:lnTo>
                      <a:lnTo>
                        <a:pt x="2513" y="149"/>
                      </a:lnTo>
                      <a:lnTo>
                        <a:pt x="2518" y="161"/>
                      </a:lnTo>
                      <a:lnTo>
                        <a:pt x="2521" y="173"/>
                      </a:lnTo>
                      <a:lnTo>
                        <a:pt x="2526" y="181"/>
                      </a:lnTo>
                      <a:lnTo>
                        <a:pt x="2530" y="189"/>
                      </a:lnTo>
                      <a:lnTo>
                        <a:pt x="2536" y="192"/>
                      </a:lnTo>
                      <a:lnTo>
                        <a:pt x="2544" y="196"/>
                      </a:lnTo>
                      <a:lnTo>
                        <a:pt x="2553" y="198"/>
                      </a:lnTo>
                      <a:lnTo>
                        <a:pt x="2564" y="199"/>
                      </a:lnTo>
                      <a:lnTo>
                        <a:pt x="2576" y="201"/>
                      </a:lnTo>
                      <a:lnTo>
                        <a:pt x="2590" y="202"/>
                      </a:lnTo>
                      <a:lnTo>
                        <a:pt x="2607" y="205"/>
                      </a:lnTo>
                      <a:lnTo>
                        <a:pt x="2624" y="209"/>
                      </a:lnTo>
                      <a:lnTo>
                        <a:pt x="2641" y="212"/>
                      </a:lnTo>
                      <a:lnTo>
                        <a:pt x="2654" y="213"/>
                      </a:lnTo>
                      <a:lnTo>
                        <a:pt x="2667" y="216"/>
                      </a:lnTo>
                      <a:lnTo>
                        <a:pt x="2674" y="218"/>
                      </a:lnTo>
                      <a:lnTo>
                        <a:pt x="2677" y="218"/>
                      </a:lnTo>
                      <a:lnTo>
                        <a:pt x="2713" y="282"/>
                      </a:lnTo>
                      <a:lnTo>
                        <a:pt x="2716" y="282"/>
                      </a:lnTo>
                      <a:lnTo>
                        <a:pt x="2723" y="281"/>
                      </a:lnTo>
                      <a:lnTo>
                        <a:pt x="2734" y="277"/>
                      </a:lnTo>
                      <a:lnTo>
                        <a:pt x="2746" y="274"/>
                      </a:lnTo>
                      <a:lnTo>
                        <a:pt x="2759" y="271"/>
                      </a:lnTo>
                      <a:lnTo>
                        <a:pt x="2769" y="267"/>
                      </a:lnTo>
                      <a:lnTo>
                        <a:pt x="2777" y="262"/>
                      </a:lnTo>
                      <a:lnTo>
                        <a:pt x="2782" y="258"/>
                      </a:lnTo>
                      <a:lnTo>
                        <a:pt x="2789" y="247"/>
                      </a:lnTo>
                      <a:lnTo>
                        <a:pt x="2801" y="235"/>
                      </a:lnTo>
                      <a:lnTo>
                        <a:pt x="2814" y="224"/>
                      </a:lnTo>
                      <a:lnTo>
                        <a:pt x="2818" y="213"/>
                      </a:lnTo>
                      <a:lnTo>
                        <a:pt x="2820" y="210"/>
                      </a:lnTo>
                      <a:lnTo>
                        <a:pt x="2823" y="209"/>
                      </a:lnTo>
                      <a:lnTo>
                        <a:pt x="2826" y="207"/>
                      </a:lnTo>
                      <a:lnTo>
                        <a:pt x="2831" y="207"/>
                      </a:lnTo>
                      <a:lnTo>
                        <a:pt x="2843" y="210"/>
                      </a:lnTo>
                      <a:lnTo>
                        <a:pt x="2855" y="215"/>
                      </a:lnTo>
                      <a:lnTo>
                        <a:pt x="2864" y="222"/>
                      </a:lnTo>
                      <a:lnTo>
                        <a:pt x="2867" y="233"/>
                      </a:lnTo>
                      <a:lnTo>
                        <a:pt x="2864" y="247"/>
                      </a:lnTo>
                      <a:lnTo>
                        <a:pt x="2858" y="253"/>
                      </a:lnTo>
                      <a:lnTo>
                        <a:pt x="2854" y="261"/>
                      </a:lnTo>
                      <a:lnTo>
                        <a:pt x="2855" y="274"/>
                      </a:lnTo>
                      <a:lnTo>
                        <a:pt x="2861" y="290"/>
                      </a:lnTo>
                      <a:lnTo>
                        <a:pt x="2867" y="305"/>
                      </a:lnTo>
                      <a:lnTo>
                        <a:pt x="2872" y="319"/>
                      </a:lnTo>
                      <a:lnTo>
                        <a:pt x="2875" y="333"/>
                      </a:lnTo>
                      <a:lnTo>
                        <a:pt x="2875" y="334"/>
                      </a:lnTo>
                      <a:lnTo>
                        <a:pt x="2875" y="336"/>
                      </a:lnTo>
                      <a:lnTo>
                        <a:pt x="2875" y="337"/>
                      </a:lnTo>
                      <a:lnTo>
                        <a:pt x="2875" y="339"/>
                      </a:lnTo>
                      <a:lnTo>
                        <a:pt x="2875" y="356"/>
                      </a:lnTo>
                      <a:lnTo>
                        <a:pt x="2873" y="372"/>
                      </a:lnTo>
                      <a:lnTo>
                        <a:pt x="2872" y="386"/>
                      </a:lnTo>
                      <a:lnTo>
                        <a:pt x="2872" y="391"/>
                      </a:lnTo>
                      <a:lnTo>
                        <a:pt x="2870" y="397"/>
                      </a:lnTo>
                      <a:lnTo>
                        <a:pt x="2867" y="412"/>
                      </a:lnTo>
                      <a:lnTo>
                        <a:pt x="2861" y="428"/>
                      </a:lnTo>
                      <a:lnTo>
                        <a:pt x="2850" y="435"/>
                      </a:lnTo>
                      <a:lnTo>
                        <a:pt x="2844" y="437"/>
                      </a:lnTo>
                      <a:lnTo>
                        <a:pt x="2837" y="438"/>
                      </a:lnTo>
                      <a:lnTo>
                        <a:pt x="2829" y="438"/>
                      </a:lnTo>
                      <a:lnTo>
                        <a:pt x="2821" y="440"/>
                      </a:lnTo>
                      <a:lnTo>
                        <a:pt x="2814" y="443"/>
                      </a:lnTo>
                      <a:lnTo>
                        <a:pt x="2808" y="446"/>
                      </a:lnTo>
                      <a:lnTo>
                        <a:pt x="2801" y="452"/>
                      </a:lnTo>
                      <a:lnTo>
                        <a:pt x="2798" y="460"/>
                      </a:lnTo>
                      <a:lnTo>
                        <a:pt x="2798" y="481"/>
                      </a:lnTo>
                      <a:lnTo>
                        <a:pt x="2806" y="506"/>
                      </a:lnTo>
                      <a:lnTo>
                        <a:pt x="2818" y="530"/>
                      </a:lnTo>
                      <a:lnTo>
                        <a:pt x="2828" y="550"/>
                      </a:lnTo>
                      <a:lnTo>
                        <a:pt x="2831" y="569"/>
                      </a:lnTo>
                      <a:lnTo>
                        <a:pt x="2829" y="589"/>
                      </a:lnTo>
                      <a:lnTo>
                        <a:pt x="2823" y="608"/>
                      </a:lnTo>
                      <a:lnTo>
                        <a:pt x="2815" y="622"/>
                      </a:lnTo>
                      <a:lnTo>
                        <a:pt x="2808" y="628"/>
                      </a:lnTo>
                      <a:lnTo>
                        <a:pt x="2803" y="630"/>
                      </a:lnTo>
                      <a:lnTo>
                        <a:pt x="2798" y="627"/>
                      </a:lnTo>
                      <a:lnTo>
                        <a:pt x="2791" y="622"/>
                      </a:lnTo>
                      <a:lnTo>
                        <a:pt x="2785" y="619"/>
                      </a:lnTo>
                      <a:lnTo>
                        <a:pt x="2782" y="621"/>
                      </a:lnTo>
                      <a:lnTo>
                        <a:pt x="2782" y="627"/>
                      </a:lnTo>
                      <a:lnTo>
                        <a:pt x="2782" y="639"/>
                      </a:lnTo>
                      <a:lnTo>
                        <a:pt x="2782" y="650"/>
                      </a:lnTo>
                      <a:lnTo>
                        <a:pt x="2780" y="656"/>
                      </a:lnTo>
                      <a:lnTo>
                        <a:pt x="2774" y="662"/>
                      </a:lnTo>
                      <a:lnTo>
                        <a:pt x="2759" y="671"/>
                      </a:lnTo>
                      <a:lnTo>
                        <a:pt x="2748" y="677"/>
                      </a:lnTo>
                      <a:lnTo>
                        <a:pt x="2739" y="682"/>
                      </a:lnTo>
                      <a:lnTo>
                        <a:pt x="2731" y="687"/>
                      </a:lnTo>
                      <a:lnTo>
                        <a:pt x="2725" y="691"/>
                      </a:lnTo>
                      <a:lnTo>
                        <a:pt x="2719" y="696"/>
                      </a:lnTo>
                      <a:lnTo>
                        <a:pt x="2716" y="700"/>
                      </a:lnTo>
                      <a:lnTo>
                        <a:pt x="2716" y="705"/>
                      </a:lnTo>
                      <a:lnTo>
                        <a:pt x="2717" y="711"/>
                      </a:lnTo>
                      <a:lnTo>
                        <a:pt x="2720" y="722"/>
                      </a:lnTo>
                      <a:lnTo>
                        <a:pt x="2717" y="729"/>
                      </a:lnTo>
                      <a:lnTo>
                        <a:pt x="2708" y="734"/>
                      </a:lnTo>
                      <a:lnTo>
                        <a:pt x="2693" y="736"/>
                      </a:lnTo>
                      <a:lnTo>
                        <a:pt x="2676" y="734"/>
                      </a:lnTo>
                      <a:lnTo>
                        <a:pt x="2665" y="734"/>
                      </a:lnTo>
                      <a:lnTo>
                        <a:pt x="2657" y="737"/>
                      </a:lnTo>
                      <a:lnTo>
                        <a:pt x="2653" y="748"/>
                      </a:lnTo>
                      <a:lnTo>
                        <a:pt x="2650" y="763"/>
                      </a:lnTo>
                      <a:lnTo>
                        <a:pt x="2644" y="779"/>
                      </a:lnTo>
                      <a:lnTo>
                        <a:pt x="2636" y="792"/>
                      </a:lnTo>
                      <a:lnTo>
                        <a:pt x="2624" y="805"/>
                      </a:lnTo>
                      <a:lnTo>
                        <a:pt x="2616" y="811"/>
                      </a:lnTo>
                      <a:lnTo>
                        <a:pt x="2608" y="817"/>
                      </a:lnTo>
                      <a:lnTo>
                        <a:pt x="2599" y="823"/>
                      </a:lnTo>
                      <a:lnTo>
                        <a:pt x="2592" y="829"/>
                      </a:lnTo>
                      <a:lnTo>
                        <a:pt x="2585" y="835"/>
                      </a:lnTo>
                      <a:lnTo>
                        <a:pt x="2579" y="843"/>
                      </a:lnTo>
                      <a:lnTo>
                        <a:pt x="2575" y="852"/>
                      </a:lnTo>
                      <a:lnTo>
                        <a:pt x="2572" y="861"/>
                      </a:lnTo>
                      <a:lnTo>
                        <a:pt x="2567" y="878"/>
                      </a:lnTo>
                      <a:lnTo>
                        <a:pt x="2558" y="887"/>
                      </a:lnTo>
                      <a:lnTo>
                        <a:pt x="2547" y="890"/>
                      </a:lnTo>
                      <a:lnTo>
                        <a:pt x="2530" y="890"/>
                      </a:lnTo>
                      <a:lnTo>
                        <a:pt x="2521" y="892"/>
                      </a:lnTo>
                      <a:lnTo>
                        <a:pt x="2513" y="896"/>
                      </a:lnTo>
                      <a:lnTo>
                        <a:pt x="2506" y="903"/>
                      </a:lnTo>
                      <a:lnTo>
                        <a:pt x="2498" y="910"/>
                      </a:lnTo>
                      <a:lnTo>
                        <a:pt x="2492" y="918"/>
                      </a:lnTo>
                      <a:lnTo>
                        <a:pt x="2487" y="924"/>
                      </a:lnTo>
                      <a:lnTo>
                        <a:pt x="2484" y="929"/>
                      </a:lnTo>
                      <a:lnTo>
                        <a:pt x="2483" y="930"/>
                      </a:lnTo>
                      <a:lnTo>
                        <a:pt x="2478" y="935"/>
                      </a:lnTo>
                      <a:lnTo>
                        <a:pt x="2469" y="947"/>
                      </a:lnTo>
                      <a:lnTo>
                        <a:pt x="2457" y="962"/>
                      </a:lnTo>
                      <a:lnTo>
                        <a:pt x="2446" y="975"/>
                      </a:lnTo>
                      <a:lnTo>
                        <a:pt x="2437" y="981"/>
                      </a:lnTo>
                      <a:lnTo>
                        <a:pt x="2428" y="981"/>
                      </a:lnTo>
                      <a:lnTo>
                        <a:pt x="2420" y="981"/>
                      </a:lnTo>
                      <a:lnTo>
                        <a:pt x="2417" y="979"/>
                      </a:lnTo>
                      <a:lnTo>
                        <a:pt x="2422" y="975"/>
                      </a:lnTo>
                      <a:lnTo>
                        <a:pt x="2431" y="962"/>
                      </a:lnTo>
                      <a:lnTo>
                        <a:pt x="2435" y="952"/>
                      </a:lnTo>
                      <a:lnTo>
                        <a:pt x="2429" y="947"/>
                      </a:lnTo>
                      <a:lnTo>
                        <a:pt x="2428" y="942"/>
                      </a:lnTo>
                      <a:lnTo>
                        <a:pt x="2425" y="933"/>
                      </a:lnTo>
                      <a:lnTo>
                        <a:pt x="2423" y="921"/>
                      </a:lnTo>
                      <a:lnTo>
                        <a:pt x="2426" y="910"/>
                      </a:lnTo>
                      <a:lnTo>
                        <a:pt x="2432" y="901"/>
                      </a:lnTo>
                      <a:lnTo>
                        <a:pt x="2440" y="890"/>
                      </a:lnTo>
                      <a:lnTo>
                        <a:pt x="2446" y="880"/>
                      </a:lnTo>
                      <a:lnTo>
                        <a:pt x="2449" y="870"/>
                      </a:lnTo>
                      <a:lnTo>
                        <a:pt x="2452" y="861"/>
                      </a:lnTo>
                      <a:lnTo>
                        <a:pt x="2451" y="855"/>
                      </a:lnTo>
                      <a:lnTo>
                        <a:pt x="2445" y="849"/>
                      </a:lnTo>
                      <a:lnTo>
                        <a:pt x="2434" y="846"/>
                      </a:lnTo>
                      <a:lnTo>
                        <a:pt x="2419" y="843"/>
                      </a:lnTo>
                      <a:lnTo>
                        <a:pt x="2405" y="841"/>
                      </a:lnTo>
                      <a:lnTo>
                        <a:pt x="2396" y="844"/>
                      </a:lnTo>
                      <a:lnTo>
                        <a:pt x="2389" y="854"/>
                      </a:lnTo>
                      <a:lnTo>
                        <a:pt x="2386" y="866"/>
                      </a:lnTo>
                      <a:lnTo>
                        <a:pt x="2383" y="875"/>
                      </a:lnTo>
                      <a:lnTo>
                        <a:pt x="2379" y="884"/>
                      </a:lnTo>
                      <a:lnTo>
                        <a:pt x="2373" y="893"/>
                      </a:lnTo>
                      <a:lnTo>
                        <a:pt x="2366" y="903"/>
                      </a:lnTo>
                      <a:lnTo>
                        <a:pt x="2360" y="909"/>
                      </a:lnTo>
                      <a:lnTo>
                        <a:pt x="2353" y="915"/>
                      </a:lnTo>
                      <a:lnTo>
                        <a:pt x="2345" y="918"/>
                      </a:lnTo>
                      <a:lnTo>
                        <a:pt x="2336" y="921"/>
                      </a:lnTo>
                      <a:lnTo>
                        <a:pt x="2330" y="926"/>
                      </a:lnTo>
                      <a:lnTo>
                        <a:pt x="2324" y="930"/>
                      </a:lnTo>
                      <a:lnTo>
                        <a:pt x="2320" y="938"/>
                      </a:lnTo>
                      <a:lnTo>
                        <a:pt x="2316" y="949"/>
                      </a:lnTo>
                      <a:lnTo>
                        <a:pt x="2313" y="961"/>
                      </a:lnTo>
                      <a:lnTo>
                        <a:pt x="2310" y="970"/>
                      </a:lnTo>
                      <a:lnTo>
                        <a:pt x="2308" y="975"/>
                      </a:lnTo>
                      <a:lnTo>
                        <a:pt x="2307" y="976"/>
                      </a:lnTo>
                      <a:lnTo>
                        <a:pt x="2302" y="978"/>
                      </a:lnTo>
                      <a:lnTo>
                        <a:pt x="2293" y="981"/>
                      </a:lnTo>
                      <a:lnTo>
                        <a:pt x="2279" y="984"/>
                      </a:lnTo>
                      <a:lnTo>
                        <a:pt x="2267" y="984"/>
                      </a:lnTo>
                      <a:lnTo>
                        <a:pt x="2261" y="982"/>
                      </a:lnTo>
                      <a:lnTo>
                        <a:pt x="2255" y="984"/>
                      </a:lnTo>
                      <a:lnTo>
                        <a:pt x="2247" y="991"/>
                      </a:lnTo>
                      <a:lnTo>
                        <a:pt x="2241" y="1004"/>
                      </a:lnTo>
                      <a:lnTo>
                        <a:pt x="2241" y="1018"/>
                      </a:lnTo>
                      <a:lnTo>
                        <a:pt x="2247" y="1030"/>
                      </a:lnTo>
                      <a:lnTo>
                        <a:pt x="2259" y="1041"/>
                      </a:lnTo>
                      <a:lnTo>
                        <a:pt x="2273" y="1047"/>
                      </a:lnTo>
                      <a:lnTo>
                        <a:pt x="2285" y="1047"/>
                      </a:lnTo>
                      <a:lnTo>
                        <a:pt x="2293" y="1045"/>
                      </a:lnTo>
                      <a:lnTo>
                        <a:pt x="2296" y="1044"/>
                      </a:lnTo>
                      <a:lnTo>
                        <a:pt x="2299" y="1044"/>
                      </a:lnTo>
                      <a:lnTo>
                        <a:pt x="2307" y="1047"/>
                      </a:lnTo>
                      <a:lnTo>
                        <a:pt x="2314" y="1056"/>
                      </a:lnTo>
                      <a:lnTo>
                        <a:pt x="2320" y="1073"/>
                      </a:lnTo>
                      <a:lnTo>
                        <a:pt x="2324" y="1090"/>
                      </a:lnTo>
                      <a:lnTo>
                        <a:pt x="2331" y="1100"/>
                      </a:lnTo>
                      <a:lnTo>
                        <a:pt x="2342" y="1103"/>
                      </a:lnTo>
                      <a:lnTo>
                        <a:pt x="2357" y="1100"/>
                      </a:lnTo>
                      <a:lnTo>
                        <a:pt x="2373" y="1094"/>
                      </a:lnTo>
                      <a:lnTo>
                        <a:pt x="2380" y="1086"/>
                      </a:lnTo>
                      <a:lnTo>
                        <a:pt x="2386" y="1077"/>
                      </a:lnTo>
                      <a:lnTo>
                        <a:pt x="2389" y="1068"/>
                      </a:lnTo>
                      <a:lnTo>
                        <a:pt x="2392" y="1060"/>
                      </a:lnTo>
                      <a:lnTo>
                        <a:pt x="2397" y="1056"/>
                      </a:lnTo>
                      <a:lnTo>
                        <a:pt x="2406" y="1054"/>
                      </a:lnTo>
                      <a:lnTo>
                        <a:pt x="2422" y="1056"/>
                      </a:lnTo>
                      <a:lnTo>
                        <a:pt x="2431" y="1057"/>
                      </a:lnTo>
                      <a:lnTo>
                        <a:pt x="2438" y="1059"/>
                      </a:lnTo>
                      <a:lnTo>
                        <a:pt x="2445" y="1060"/>
                      </a:lnTo>
                      <a:lnTo>
                        <a:pt x="2452" y="1062"/>
                      </a:lnTo>
                      <a:lnTo>
                        <a:pt x="2458" y="1062"/>
                      </a:lnTo>
                      <a:lnTo>
                        <a:pt x="2464" y="1063"/>
                      </a:lnTo>
                      <a:lnTo>
                        <a:pt x="2471" y="1063"/>
                      </a:lnTo>
                      <a:lnTo>
                        <a:pt x="2478" y="1063"/>
                      </a:lnTo>
                      <a:lnTo>
                        <a:pt x="2494" y="1065"/>
                      </a:lnTo>
                      <a:lnTo>
                        <a:pt x="2507" y="1068"/>
                      </a:lnTo>
                      <a:lnTo>
                        <a:pt x="2518" y="1071"/>
                      </a:lnTo>
                      <a:lnTo>
                        <a:pt x="2523" y="1073"/>
                      </a:lnTo>
                      <a:lnTo>
                        <a:pt x="2515" y="1097"/>
                      </a:lnTo>
                      <a:lnTo>
                        <a:pt x="2510" y="1096"/>
                      </a:lnTo>
                      <a:lnTo>
                        <a:pt x="2500" y="1094"/>
                      </a:lnTo>
                      <a:lnTo>
                        <a:pt x="2486" y="1097"/>
                      </a:lnTo>
                      <a:lnTo>
                        <a:pt x="2474" y="1105"/>
                      </a:lnTo>
                      <a:lnTo>
                        <a:pt x="2463" y="1117"/>
                      </a:lnTo>
                      <a:lnTo>
                        <a:pt x="2452" y="1128"/>
                      </a:lnTo>
                      <a:lnTo>
                        <a:pt x="2441" y="1134"/>
                      </a:lnTo>
                      <a:lnTo>
                        <a:pt x="2438" y="1137"/>
                      </a:lnTo>
                      <a:lnTo>
                        <a:pt x="2437" y="1142"/>
                      </a:lnTo>
                      <a:lnTo>
                        <a:pt x="2435" y="1152"/>
                      </a:lnTo>
                      <a:lnTo>
                        <a:pt x="2429" y="1165"/>
                      </a:lnTo>
                      <a:lnTo>
                        <a:pt x="2422" y="1174"/>
                      </a:lnTo>
                      <a:lnTo>
                        <a:pt x="2414" y="1180"/>
                      </a:lnTo>
                      <a:lnTo>
                        <a:pt x="2408" y="1185"/>
                      </a:lnTo>
                      <a:lnTo>
                        <a:pt x="2402" y="1192"/>
                      </a:lnTo>
                      <a:lnTo>
                        <a:pt x="2397" y="1201"/>
                      </a:lnTo>
                      <a:lnTo>
                        <a:pt x="2391" y="1214"/>
                      </a:lnTo>
                      <a:lnTo>
                        <a:pt x="2383" y="1224"/>
                      </a:lnTo>
                      <a:lnTo>
                        <a:pt x="2377" y="1237"/>
                      </a:lnTo>
                      <a:lnTo>
                        <a:pt x="2373" y="1249"/>
                      </a:lnTo>
                      <a:lnTo>
                        <a:pt x="2371" y="1261"/>
                      </a:lnTo>
                      <a:lnTo>
                        <a:pt x="2371" y="1270"/>
                      </a:lnTo>
                      <a:lnTo>
                        <a:pt x="2376" y="1276"/>
                      </a:lnTo>
                      <a:lnTo>
                        <a:pt x="2389" y="1278"/>
                      </a:lnTo>
                      <a:lnTo>
                        <a:pt x="2406" y="1280"/>
                      </a:lnTo>
                      <a:lnTo>
                        <a:pt x="2419" y="1281"/>
                      </a:lnTo>
                      <a:lnTo>
                        <a:pt x="2426" y="1284"/>
                      </a:lnTo>
                      <a:lnTo>
                        <a:pt x="2429" y="1286"/>
                      </a:lnTo>
                      <a:lnTo>
                        <a:pt x="2431" y="1290"/>
                      </a:lnTo>
                      <a:lnTo>
                        <a:pt x="2437" y="1303"/>
                      </a:lnTo>
                      <a:lnTo>
                        <a:pt x="2443" y="1318"/>
                      </a:lnTo>
                      <a:lnTo>
                        <a:pt x="2449" y="1330"/>
                      </a:lnTo>
                      <a:lnTo>
                        <a:pt x="2457" y="1339"/>
                      </a:lnTo>
                      <a:lnTo>
                        <a:pt x="2464" y="1350"/>
                      </a:lnTo>
                      <a:lnTo>
                        <a:pt x="2471" y="1361"/>
                      </a:lnTo>
                      <a:lnTo>
                        <a:pt x="2474" y="1375"/>
                      </a:lnTo>
                      <a:lnTo>
                        <a:pt x="2481" y="1388"/>
                      </a:lnTo>
                      <a:lnTo>
                        <a:pt x="2492" y="1398"/>
                      </a:lnTo>
                      <a:lnTo>
                        <a:pt x="2503" y="1405"/>
                      </a:lnTo>
                      <a:lnTo>
                        <a:pt x="2507" y="1407"/>
                      </a:lnTo>
                      <a:lnTo>
                        <a:pt x="2540" y="1440"/>
                      </a:lnTo>
                      <a:lnTo>
                        <a:pt x="2507" y="1440"/>
                      </a:lnTo>
                      <a:lnTo>
                        <a:pt x="2478" y="1436"/>
                      </a:lnTo>
                      <a:lnTo>
                        <a:pt x="2475" y="1437"/>
                      </a:lnTo>
                      <a:lnTo>
                        <a:pt x="2468" y="1440"/>
                      </a:lnTo>
                      <a:lnTo>
                        <a:pt x="2464" y="1445"/>
                      </a:lnTo>
                      <a:lnTo>
                        <a:pt x="2471" y="1451"/>
                      </a:lnTo>
                      <a:lnTo>
                        <a:pt x="2483" y="1454"/>
                      </a:lnTo>
                      <a:lnTo>
                        <a:pt x="2495" y="1454"/>
                      </a:lnTo>
                      <a:lnTo>
                        <a:pt x="2506" y="1456"/>
                      </a:lnTo>
                      <a:lnTo>
                        <a:pt x="2510" y="1460"/>
                      </a:lnTo>
                      <a:lnTo>
                        <a:pt x="2517" y="1468"/>
                      </a:lnTo>
                      <a:lnTo>
                        <a:pt x="2527" y="1471"/>
                      </a:lnTo>
                      <a:lnTo>
                        <a:pt x="2535" y="1473"/>
                      </a:lnTo>
                      <a:lnTo>
                        <a:pt x="2540" y="1473"/>
                      </a:lnTo>
                      <a:lnTo>
                        <a:pt x="2555" y="1500"/>
                      </a:lnTo>
                      <a:lnTo>
                        <a:pt x="2552" y="1502"/>
                      </a:lnTo>
                      <a:lnTo>
                        <a:pt x="2544" y="1506"/>
                      </a:lnTo>
                      <a:lnTo>
                        <a:pt x="2533" y="1512"/>
                      </a:lnTo>
                      <a:lnTo>
                        <a:pt x="2523" y="1520"/>
                      </a:lnTo>
                      <a:lnTo>
                        <a:pt x="2515" y="1529"/>
                      </a:lnTo>
                      <a:lnTo>
                        <a:pt x="2509" y="1537"/>
                      </a:lnTo>
                      <a:lnTo>
                        <a:pt x="2504" y="1543"/>
                      </a:lnTo>
                      <a:lnTo>
                        <a:pt x="2503" y="1545"/>
                      </a:lnTo>
                      <a:lnTo>
                        <a:pt x="2500" y="1545"/>
                      </a:lnTo>
                      <a:lnTo>
                        <a:pt x="2494" y="1546"/>
                      </a:lnTo>
                      <a:lnTo>
                        <a:pt x="2486" y="1549"/>
                      </a:lnTo>
                      <a:lnTo>
                        <a:pt x="2483" y="1557"/>
                      </a:lnTo>
                      <a:lnTo>
                        <a:pt x="2486" y="1563"/>
                      </a:lnTo>
                      <a:lnTo>
                        <a:pt x="2492" y="1565"/>
                      </a:lnTo>
                      <a:lnTo>
                        <a:pt x="2501" y="1563"/>
                      </a:lnTo>
                      <a:lnTo>
                        <a:pt x="2510" y="1557"/>
                      </a:lnTo>
                      <a:lnTo>
                        <a:pt x="2520" y="1549"/>
                      </a:lnTo>
                      <a:lnTo>
                        <a:pt x="2530" y="1542"/>
                      </a:lnTo>
                      <a:lnTo>
                        <a:pt x="2538" y="1537"/>
                      </a:lnTo>
                      <a:lnTo>
                        <a:pt x="2543" y="1542"/>
                      </a:lnTo>
                      <a:lnTo>
                        <a:pt x="2546" y="1549"/>
                      </a:lnTo>
                      <a:lnTo>
                        <a:pt x="2549" y="1555"/>
                      </a:lnTo>
                      <a:lnTo>
                        <a:pt x="2552" y="1560"/>
                      </a:lnTo>
                      <a:lnTo>
                        <a:pt x="2559" y="1561"/>
                      </a:lnTo>
                      <a:lnTo>
                        <a:pt x="2566" y="1565"/>
                      </a:lnTo>
                      <a:lnTo>
                        <a:pt x="2569" y="1572"/>
                      </a:lnTo>
                      <a:lnTo>
                        <a:pt x="2567" y="1584"/>
                      </a:lnTo>
                      <a:lnTo>
                        <a:pt x="2567" y="1601"/>
                      </a:lnTo>
                      <a:lnTo>
                        <a:pt x="2569" y="1612"/>
                      </a:lnTo>
                      <a:lnTo>
                        <a:pt x="2570" y="1612"/>
                      </a:lnTo>
                      <a:lnTo>
                        <a:pt x="2572" y="1614"/>
                      </a:lnTo>
                      <a:lnTo>
                        <a:pt x="2567" y="1626"/>
                      </a:lnTo>
                      <a:lnTo>
                        <a:pt x="2566" y="1647"/>
                      </a:lnTo>
                      <a:lnTo>
                        <a:pt x="2567" y="1664"/>
                      </a:lnTo>
                      <a:lnTo>
                        <a:pt x="2569" y="1676"/>
                      </a:lnTo>
                      <a:lnTo>
                        <a:pt x="2564" y="1683"/>
                      </a:lnTo>
                      <a:lnTo>
                        <a:pt x="2555" y="1684"/>
                      </a:lnTo>
                      <a:lnTo>
                        <a:pt x="2549" y="1683"/>
                      </a:lnTo>
                      <a:lnTo>
                        <a:pt x="2543" y="1683"/>
                      </a:lnTo>
                      <a:lnTo>
                        <a:pt x="2540" y="1687"/>
                      </a:lnTo>
                      <a:lnTo>
                        <a:pt x="2533" y="1699"/>
                      </a:lnTo>
                      <a:lnTo>
                        <a:pt x="2524" y="1716"/>
                      </a:lnTo>
                      <a:lnTo>
                        <a:pt x="2515" y="1738"/>
                      </a:lnTo>
                      <a:lnTo>
                        <a:pt x="2507" y="1764"/>
                      </a:lnTo>
                      <a:lnTo>
                        <a:pt x="2500" y="1785"/>
                      </a:lnTo>
                      <a:lnTo>
                        <a:pt x="2492" y="1797"/>
                      </a:lnTo>
                      <a:lnTo>
                        <a:pt x="2486" y="1804"/>
                      </a:lnTo>
                      <a:lnTo>
                        <a:pt x="2483" y="1805"/>
                      </a:lnTo>
                      <a:lnTo>
                        <a:pt x="2480" y="1802"/>
                      </a:lnTo>
                      <a:lnTo>
                        <a:pt x="2472" y="1796"/>
                      </a:lnTo>
                      <a:lnTo>
                        <a:pt x="2463" y="1794"/>
                      </a:lnTo>
                      <a:lnTo>
                        <a:pt x="2458" y="1800"/>
                      </a:lnTo>
                      <a:lnTo>
                        <a:pt x="2458" y="1811"/>
                      </a:lnTo>
                      <a:lnTo>
                        <a:pt x="2460" y="1820"/>
                      </a:lnTo>
                      <a:lnTo>
                        <a:pt x="2464" y="1830"/>
                      </a:lnTo>
                      <a:lnTo>
                        <a:pt x="2466" y="1845"/>
                      </a:lnTo>
                      <a:lnTo>
                        <a:pt x="2466" y="1862"/>
                      </a:lnTo>
                      <a:lnTo>
                        <a:pt x="2464" y="1877"/>
                      </a:lnTo>
                      <a:lnTo>
                        <a:pt x="2461" y="1889"/>
                      </a:lnTo>
                      <a:lnTo>
                        <a:pt x="2454" y="1897"/>
                      </a:lnTo>
                      <a:lnTo>
                        <a:pt x="2446" y="1905"/>
                      </a:lnTo>
                      <a:lnTo>
                        <a:pt x="2441" y="1915"/>
                      </a:lnTo>
                      <a:lnTo>
                        <a:pt x="2438" y="1926"/>
                      </a:lnTo>
                      <a:lnTo>
                        <a:pt x="2438" y="1938"/>
                      </a:lnTo>
                      <a:lnTo>
                        <a:pt x="2434" y="1945"/>
                      </a:lnTo>
                      <a:lnTo>
                        <a:pt x="2422" y="1943"/>
                      </a:lnTo>
                      <a:lnTo>
                        <a:pt x="2409" y="1945"/>
                      </a:lnTo>
                      <a:lnTo>
                        <a:pt x="2402" y="1954"/>
                      </a:lnTo>
                      <a:lnTo>
                        <a:pt x="2397" y="1971"/>
                      </a:lnTo>
                      <a:lnTo>
                        <a:pt x="2389" y="1984"/>
                      </a:lnTo>
                      <a:lnTo>
                        <a:pt x="2382" y="1997"/>
                      </a:lnTo>
                      <a:lnTo>
                        <a:pt x="2373" y="2007"/>
                      </a:lnTo>
                      <a:lnTo>
                        <a:pt x="2366" y="2013"/>
                      </a:lnTo>
                      <a:lnTo>
                        <a:pt x="2359" y="2021"/>
                      </a:lnTo>
                      <a:lnTo>
                        <a:pt x="2350" y="2029"/>
                      </a:lnTo>
                      <a:lnTo>
                        <a:pt x="2340" y="2040"/>
                      </a:lnTo>
                      <a:lnTo>
                        <a:pt x="2330" y="2049"/>
                      </a:lnTo>
                      <a:lnTo>
                        <a:pt x="2320" y="2059"/>
                      </a:lnTo>
                      <a:lnTo>
                        <a:pt x="2311" y="2069"/>
                      </a:lnTo>
                      <a:lnTo>
                        <a:pt x="2304" y="2076"/>
                      </a:lnTo>
                      <a:lnTo>
                        <a:pt x="2298" y="2082"/>
                      </a:lnTo>
                      <a:lnTo>
                        <a:pt x="2290" y="2085"/>
                      </a:lnTo>
                      <a:lnTo>
                        <a:pt x="2281" y="2089"/>
                      </a:lnTo>
                      <a:lnTo>
                        <a:pt x="2273" y="2089"/>
                      </a:lnTo>
                      <a:lnTo>
                        <a:pt x="2264" y="2090"/>
                      </a:lnTo>
                      <a:lnTo>
                        <a:pt x="2256" y="2090"/>
                      </a:lnTo>
                      <a:lnTo>
                        <a:pt x="2250" y="2093"/>
                      </a:lnTo>
                      <a:lnTo>
                        <a:pt x="2244" y="2096"/>
                      </a:lnTo>
                      <a:lnTo>
                        <a:pt x="2236" y="2102"/>
                      </a:lnTo>
                      <a:lnTo>
                        <a:pt x="2229" y="2104"/>
                      </a:lnTo>
                      <a:lnTo>
                        <a:pt x="2219" y="2107"/>
                      </a:lnTo>
                      <a:lnTo>
                        <a:pt x="2207" y="2113"/>
                      </a:lnTo>
                      <a:lnTo>
                        <a:pt x="2195" y="2118"/>
                      </a:lnTo>
                      <a:lnTo>
                        <a:pt x="2184" y="2118"/>
                      </a:lnTo>
                      <a:lnTo>
                        <a:pt x="2178" y="2118"/>
                      </a:lnTo>
                      <a:lnTo>
                        <a:pt x="2175" y="2125"/>
                      </a:lnTo>
                      <a:lnTo>
                        <a:pt x="2170" y="2133"/>
                      </a:lnTo>
                      <a:lnTo>
                        <a:pt x="2163" y="2135"/>
                      </a:lnTo>
                      <a:lnTo>
                        <a:pt x="2157" y="2135"/>
                      </a:lnTo>
                      <a:lnTo>
                        <a:pt x="2154" y="2133"/>
                      </a:lnTo>
                      <a:lnTo>
                        <a:pt x="2134" y="2113"/>
                      </a:lnTo>
                      <a:lnTo>
                        <a:pt x="2134" y="2118"/>
                      </a:lnTo>
                      <a:lnTo>
                        <a:pt x="2132" y="2128"/>
                      </a:lnTo>
                      <a:lnTo>
                        <a:pt x="2127" y="2142"/>
                      </a:lnTo>
                      <a:lnTo>
                        <a:pt x="2118" y="2153"/>
                      </a:lnTo>
                      <a:lnTo>
                        <a:pt x="2109" y="2159"/>
                      </a:lnTo>
                      <a:lnTo>
                        <a:pt x="2101" y="2161"/>
                      </a:lnTo>
                      <a:lnTo>
                        <a:pt x="2097" y="2162"/>
                      </a:lnTo>
                      <a:lnTo>
                        <a:pt x="2089" y="2165"/>
                      </a:lnTo>
                      <a:lnTo>
                        <a:pt x="2080" y="2171"/>
                      </a:lnTo>
                      <a:lnTo>
                        <a:pt x="2069" y="2177"/>
                      </a:lnTo>
                      <a:lnTo>
                        <a:pt x="2057" y="2184"/>
                      </a:lnTo>
                      <a:lnTo>
                        <a:pt x="2045" y="2190"/>
                      </a:lnTo>
                      <a:lnTo>
                        <a:pt x="2037" y="2193"/>
                      </a:lnTo>
                      <a:lnTo>
                        <a:pt x="2029" y="2197"/>
                      </a:lnTo>
                      <a:lnTo>
                        <a:pt x="2022" y="2200"/>
                      </a:lnTo>
                      <a:lnTo>
                        <a:pt x="2013" y="2205"/>
                      </a:lnTo>
                      <a:lnTo>
                        <a:pt x="2003" y="2210"/>
                      </a:lnTo>
                      <a:lnTo>
                        <a:pt x="1996" y="2213"/>
                      </a:lnTo>
                      <a:lnTo>
                        <a:pt x="1990" y="2216"/>
                      </a:lnTo>
                      <a:lnTo>
                        <a:pt x="1983" y="2217"/>
                      </a:lnTo>
                      <a:lnTo>
                        <a:pt x="1974" y="2220"/>
                      </a:lnTo>
                      <a:lnTo>
                        <a:pt x="1965" y="2222"/>
                      </a:lnTo>
                      <a:lnTo>
                        <a:pt x="1959" y="2222"/>
                      </a:lnTo>
                      <a:lnTo>
                        <a:pt x="1956" y="2222"/>
                      </a:lnTo>
                      <a:close/>
                    </a:path>
                  </a:pathLst>
                </a:custGeom>
                <a:blipFill dpi="0" rotWithShape="1">
                  <a:blip r:embed="rId15" cstate="screen">
                    <a:extLst>
                      <a:ext uri="{28A0092B-C50C-407E-A947-70E740481C1C}">
                        <a14:useLocalDpi xmlns:a14="http://schemas.microsoft.com/office/drawing/2010/main"/>
                      </a:ext>
                    </a:extLst>
                  </a:blip>
                  <a:srcRect/>
                  <a:stretch>
                    <a:fillRect/>
                  </a:stretch>
                </a:blipFill>
                <a:ln w="9525">
                  <a:solidFill>
                    <a:schemeClr val="tx1"/>
                  </a:solidFill>
                  <a:round/>
                  <a:headEnd/>
                  <a:tailEnd/>
                </a:ln>
              </p:spPr>
              <p:txBody>
                <a:bodyPr/>
                <a:lstStyle/>
                <a:p>
                  <a:endParaRPr lang="zh-CN" altLang="en-US">
                    <a:solidFill>
                      <a:prstClr val="black"/>
                    </a:solidFill>
                  </a:endParaRPr>
                </a:p>
              </p:txBody>
            </p:sp>
          </p:grpSp>
          <p:sp>
            <p:nvSpPr>
              <p:cNvPr id="92" name="Rounded Rectangular Callout 91"/>
              <p:cNvSpPr/>
              <p:nvPr/>
            </p:nvSpPr>
            <p:spPr bwMode="auto">
              <a:xfrm>
                <a:off x="1598613" y="3717925"/>
                <a:ext cx="1338262" cy="575171"/>
              </a:xfrm>
              <a:prstGeom prst="wedgeRoundRectCallout">
                <a:avLst>
                  <a:gd name="adj1" fmla="val -90424"/>
                  <a:gd name="adj2" fmla="val -20105"/>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Launched 2015</a:t>
                </a:r>
              </a:p>
            </p:txBody>
          </p:sp>
        </p:grpSp>
        <p:grpSp>
          <p:nvGrpSpPr>
            <p:cNvPr id="9" name="Group 33"/>
            <p:cNvGrpSpPr/>
            <p:nvPr/>
          </p:nvGrpSpPr>
          <p:grpSpPr>
            <a:xfrm>
              <a:off x="299533" y="4005064"/>
              <a:ext cx="2610291" cy="938866"/>
              <a:chOff x="272480" y="4005064"/>
              <a:chExt cx="2610291" cy="938866"/>
            </a:xfrm>
          </p:grpSpPr>
          <p:sp>
            <p:nvSpPr>
              <p:cNvPr id="31" name="Rounded Rectangular Callout 30"/>
              <p:cNvSpPr/>
              <p:nvPr/>
            </p:nvSpPr>
            <p:spPr bwMode="auto">
              <a:xfrm>
                <a:off x="272480" y="4293096"/>
                <a:ext cx="1338262" cy="575171"/>
              </a:xfrm>
              <a:prstGeom prst="wedgeRoundRectCallout">
                <a:avLst>
                  <a:gd name="adj1" fmla="val 108923"/>
                  <a:gd name="adj2" fmla="val -20105"/>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Pilot in 2017?</a:t>
                </a:r>
              </a:p>
            </p:txBody>
          </p:sp>
          <p:pic>
            <p:nvPicPr>
              <p:cNvPr id="33" name="Picture 32" descr="Map_of_Brazil_with_flag.svg.png"/>
              <p:cNvPicPr>
                <a:picLocks noChangeAspect="1"/>
              </p:cNvPicPr>
              <p:nvPr/>
            </p:nvPicPr>
            <p:blipFill>
              <a:blip r:embed="rId16" cstate="screen"/>
              <a:stretch>
                <a:fillRect/>
              </a:stretch>
            </p:blipFill>
            <p:spPr>
              <a:xfrm>
                <a:off x="1928664" y="4005064"/>
                <a:ext cx="954107" cy="938866"/>
              </a:xfrm>
              <a:prstGeom prst="rect">
                <a:avLst/>
              </a:prstGeom>
            </p:spPr>
          </p:pic>
        </p:grpSp>
      </p:grpSp>
      <p:grpSp>
        <p:nvGrpSpPr>
          <p:cNvPr id="11" name="Group 10"/>
          <p:cNvGrpSpPr/>
          <p:nvPr/>
        </p:nvGrpSpPr>
        <p:grpSpPr>
          <a:xfrm>
            <a:off x="7918991" y="908721"/>
            <a:ext cx="2991333" cy="5400599"/>
            <a:chOff x="6753200" y="908720"/>
            <a:chExt cx="2991333" cy="5400599"/>
          </a:xfrm>
        </p:grpSpPr>
        <p:sp>
          <p:nvSpPr>
            <p:cNvPr id="8" name="AutoShape 7"/>
            <p:cNvSpPr>
              <a:spLocks noChangeArrowheads="1"/>
            </p:cNvSpPr>
            <p:nvPr/>
          </p:nvSpPr>
          <p:spPr bwMode="auto">
            <a:xfrm>
              <a:off x="6766934" y="5053013"/>
              <a:ext cx="2963864" cy="919162"/>
            </a:xfrm>
            <a:prstGeom prst="rect">
              <a:avLst/>
            </a:prstGeom>
            <a:solidFill>
              <a:srgbClr val="0070C0"/>
            </a:solidFill>
            <a:ln w="12700" algn="ctr">
              <a:solidFill>
                <a:schemeClr val="bg1"/>
              </a:solidFill>
              <a:round/>
              <a:headEnd/>
              <a:tailEnd/>
            </a:ln>
            <a:effectLst>
              <a:outerShdw blurRad="50800" dist="38100" dir="2700000" algn="tl" rotWithShape="0">
                <a:prstClr val="black">
                  <a:alpha val="40000"/>
                </a:prstClr>
              </a:outerShdw>
            </a:effectLst>
          </p:spPr>
          <p:txBody>
            <a:bodyPr lIns="90000" tIns="46800" rIns="90000" bIns="46800" anchor="ctr"/>
            <a:lstStyle/>
            <a:p>
              <a:pPr algn="ctr">
                <a:defRPr/>
              </a:pPr>
              <a:r>
                <a:rPr lang="en-GB" sz="1600" dirty="0">
                  <a:solidFill>
                    <a:prstClr val="white"/>
                  </a:solidFill>
                </a:rPr>
                <a:t>Research members from across the industry</a:t>
              </a:r>
            </a:p>
          </p:txBody>
        </p:sp>
        <p:sp>
          <p:nvSpPr>
            <p:cNvPr id="19463" name="Text Box 16"/>
            <p:cNvSpPr txBox="1">
              <a:spLocks noChangeArrowheads="1"/>
            </p:cNvSpPr>
            <p:nvPr/>
          </p:nvSpPr>
          <p:spPr bwMode="auto">
            <a:xfrm>
              <a:off x="6753200" y="6024562"/>
              <a:ext cx="2991333" cy="284757"/>
            </a:xfrm>
            <a:prstGeom prst="rect">
              <a:avLst/>
            </a:prstGeom>
            <a:noFill/>
            <a:ln w="9525">
              <a:noFill/>
              <a:miter lim="800000"/>
              <a:headEnd/>
              <a:tailEnd/>
            </a:ln>
          </p:spPr>
          <p:txBody>
            <a:bodyPr anchor="ctr"/>
            <a:lstStyle/>
            <a:p>
              <a:r>
                <a:rPr lang="en-GB" altLang="zh-CN" sz="1100" dirty="0">
                  <a:solidFill>
                    <a:prstClr val="black"/>
                  </a:solidFill>
                  <a:latin typeface="Calibri" pitchFamily="34" charset="0"/>
                </a:rPr>
                <a:t>European Members correct as of November2017</a:t>
              </a:r>
            </a:p>
          </p:txBody>
        </p:sp>
        <p:pic>
          <p:nvPicPr>
            <p:cNvPr id="10" name="Picture 9" descr="Members 2017 portrait.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33078" y="908720"/>
              <a:ext cx="2631576" cy="4059866"/>
            </a:xfrm>
            <a:prstGeom prst="rect">
              <a:avLst/>
            </a:prstGeom>
          </p:spPr>
        </p:pic>
      </p:grpSp>
    </p:spTree>
    <p:extLst>
      <p:ext uri="{BB962C8B-B14F-4D97-AF65-F5344CB8AC3E}">
        <p14:creationId xmlns:p14="http://schemas.microsoft.com/office/powerpoint/2010/main" val="275809956"/>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271589" y="981076"/>
          <a:ext cx="9648825"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a:xfrm>
            <a:off x="1185516" y="6483876"/>
            <a:ext cx="590004" cy="27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 name="Title 1"/>
          <p:cNvSpPr>
            <a:spLocks noGrp="1"/>
          </p:cNvSpPr>
          <p:nvPr>
            <p:ph type="title"/>
          </p:nvPr>
        </p:nvSpPr>
        <p:spPr>
          <a:xfrm>
            <a:off x="1271464" y="0"/>
            <a:ext cx="9649072" cy="784800"/>
          </a:xfrm>
        </p:spPr>
        <p:txBody>
          <a:bodyPr/>
          <a:lstStyle/>
          <a:p>
            <a:pPr eaLnBrk="1" hangingPunct="1"/>
            <a:r>
              <a:rPr lang="en-GB" altLang="zh-CN" dirty="0">
                <a:ea typeface="宋体" charset="-122"/>
              </a:rPr>
              <a:t>Key points</a:t>
            </a:r>
            <a:endParaRPr lang="zh-CN" altLang="en-US" dirty="0">
              <a:ea typeface="宋体" charset="-122"/>
            </a:endParaRPr>
          </a:p>
        </p:txBody>
      </p:sp>
      <p:sp>
        <p:nvSpPr>
          <p:cNvPr id="5"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spTree>
    <p:extLst>
      <p:ext uri="{BB962C8B-B14F-4D97-AF65-F5344CB8AC3E}">
        <p14:creationId xmlns:p14="http://schemas.microsoft.com/office/powerpoint/2010/main" val="4013669790"/>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In the UK, there is a more balanced relationship than before</a:t>
            </a:r>
          </a:p>
        </p:txBody>
      </p:sp>
      <p:sp>
        <p:nvSpPr>
          <p:cNvPr id="5" name="Espace réservé du numéro de diapositive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pSp>
        <p:nvGrpSpPr>
          <p:cNvPr id="26" name="Groupe 25"/>
          <p:cNvGrpSpPr/>
          <p:nvPr/>
        </p:nvGrpSpPr>
        <p:grpSpPr>
          <a:xfrm>
            <a:off x="2509690" y="1478695"/>
            <a:ext cx="7272808" cy="3758108"/>
            <a:chOff x="1136576" y="1412776"/>
            <a:chExt cx="7272808" cy="3758108"/>
          </a:xfrm>
        </p:grpSpPr>
        <p:sp>
          <p:nvSpPr>
            <p:cNvPr id="7" name="Triangle isocèle 6"/>
            <p:cNvSpPr/>
            <p:nvPr/>
          </p:nvSpPr>
          <p:spPr>
            <a:xfrm>
              <a:off x="4088904" y="1412776"/>
              <a:ext cx="1440160" cy="72008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Triangle isocèle 7"/>
            <p:cNvSpPr/>
            <p:nvPr/>
          </p:nvSpPr>
          <p:spPr>
            <a:xfrm>
              <a:off x="1136576" y="4437112"/>
              <a:ext cx="1440160" cy="720080"/>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Triangle isocèle 8"/>
            <p:cNvSpPr/>
            <p:nvPr/>
          </p:nvSpPr>
          <p:spPr>
            <a:xfrm>
              <a:off x="6969224" y="4437112"/>
              <a:ext cx="1440160" cy="72008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a:ea typeface="+mn-ea"/>
                <a:cs typeface="+mn-cs"/>
              </a:endParaRPr>
            </a:p>
          </p:txBody>
        </p:sp>
        <p:cxnSp>
          <p:nvCxnSpPr>
            <p:cNvPr id="11" name="Connecteur droit 10"/>
            <p:cNvCxnSpPr>
              <a:stCxn id="7" idx="2"/>
            </p:cNvCxnSpPr>
            <p:nvPr/>
          </p:nvCxnSpPr>
          <p:spPr>
            <a:xfrm flipH="1">
              <a:off x="1856656" y="2132856"/>
              <a:ext cx="2232248"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a:endCxn id="7" idx="4"/>
            </p:cNvCxnSpPr>
            <p:nvPr/>
          </p:nvCxnSpPr>
          <p:spPr>
            <a:xfrm flipH="1" flipV="1">
              <a:off x="5529064" y="2132856"/>
              <a:ext cx="2232248" cy="2376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2576736" y="5157192"/>
              <a:ext cx="4536504" cy="136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Ellipse 26"/>
          <p:cNvSpPr/>
          <p:nvPr/>
        </p:nvSpPr>
        <p:spPr>
          <a:xfrm>
            <a:off x="4525914" y="2244068"/>
            <a:ext cx="3312368" cy="30178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8" name="ZoneTexte 27"/>
          <p:cNvSpPr txBox="1"/>
          <p:nvPr/>
        </p:nvSpPr>
        <p:spPr>
          <a:xfrm>
            <a:off x="5744544" y="1829443"/>
            <a:ext cx="9248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Insurers</a:t>
            </a:r>
          </a:p>
        </p:txBody>
      </p:sp>
      <p:sp>
        <p:nvSpPr>
          <p:cNvPr id="29" name="ZoneTexte 28"/>
          <p:cNvSpPr txBox="1"/>
          <p:nvPr/>
        </p:nvSpPr>
        <p:spPr>
          <a:xfrm>
            <a:off x="8714406" y="4863071"/>
            <a:ext cx="69602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OEMs</a:t>
            </a:r>
          </a:p>
        </p:txBody>
      </p:sp>
      <p:sp>
        <p:nvSpPr>
          <p:cNvPr id="30" name="ZoneTexte 29"/>
          <p:cNvSpPr txBox="1"/>
          <p:nvPr/>
        </p:nvSpPr>
        <p:spPr>
          <a:xfrm>
            <a:off x="2732021" y="4677156"/>
            <a:ext cx="10279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Body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a:ea typeface="+mn-ea"/>
                <a:cs typeface="+mn-cs"/>
              </a:rPr>
              <a:t>Repairers</a:t>
            </a:r>
          </a:p>
        </p:txBody>
      </p:sp>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333" y="3481487"/>
            <a:ext cx="2519335" cy="1678507"/>
          </a:xfrm>
          <a:prstGeom prst="ellipse">
            <a:avLst/>
          </a:prstGeom>
          <a:ln>
            <a:noFill/>
          </a:ln>
          <a:effectLst>
            <a:softEdge rad="112500"/>
          </a:effectLst>
        </p:spPr>
      </p:pic>
      <p:pic>
        <p:nvPicPr>
          <p:cNvPr id="11266"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441" y="2518745"/>
            <a:ext cx="2061121" cy="1455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264" name="ZoneTexte 11263"/>
          <p:cNvSpPr txBox="1"/>
          <p:nvPr/>
        </p:nvSpPr>
        <p:spPr>
          <a:xfrm>
            <a:off x="4539688" y="3518001"/>
            <a:ext cx="12463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ahoma"/>
                <a:ea typeface="+mn-ea"/>
                <a:cs typeface="+mn-cs"/>
              </a:rPr>
              <a:t>Telematics</a:t>
            </a:r>
          </a:p>
        </p:txBody>
      </p:sp>
      <p:sp>
        <p:nvSpPr>
          <p:cNvPr id="34" name="ZoneTexte 33"/>
          <p:cNvSpPr txBox="1"/>
          <p:nvPr/>
        </p:nvSpPr>
        <p:spPr>
          <a:xfrm>
            <a:off x="7307649" y="3518001"/>
            <a:ext cx="4058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ahoma"/>
                <a:ea typeface="+mn-ea"/>
                <a:cs typeface="+mn-cs"/>
              </a:rPr>
              <a:t>IT</a:t>
            </a:r>
          </a:p>
        </p:txBody>
      </p:sp>
      <p:sp>
        <p:nvSpPr>
          <p:cNvPr id="11265" name="Triangle isocèle 11264"/>
          <p:cNvSpPr/>
          <p:nvPr/>
        </p:nvSpPr>
        <p:spPr>
          <a:xfrm>
            <a:off x="4441325" y="3745589"/>
            <a:ext cx="144016" cy="175954"/>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36" name="Triangle isocèle 35"/>
          <p:cNvSpPr/>
          <p:nvPr/>
        </p:nvSpPr>
        <p:spPr>
          <a:xfrm flipV="1">
            <a:off x="7747040" y="3681115"/>
            <a:ext cx="148745" cy="213064"/>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267" name="ZoneTexte 11266"/>
          <p:cNvSpPr txBox="1"/>
          <p:nvPr/>
        </p:nvSpPr>
        <p:spPr>
          <a:xfrm>
            <a:off x="4527949" y="1196753"/>
            <a:ext cx="122879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504D"/>
                </a:solidFill>
                <a:effectLst/>
                <a:uLnTx/>
                <a:uFillTx/>
                <a:latin typeface="Tahoma"/>
                <a:ea typeface="+mn-ea"/>
                <a:cs typeface="+mn-cs"/>
              </a:rPr>
              <a:t>Optimised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504D"/>
                </a:solidFill>
                <a:effectLst/>
                <a:uLnTx/>
                <a:uFillTx/>
                <a:latin typeface="Tahoma"/>
                <a:ea typeface="+mn-ea"/>
                <a:cs typeface="+mn-cs"/>
              </a:rPr>
              <a:t>repair costs</a:t>
            </a:r>
          </a:p>
        </p:txBody>
      </p:sp>
      <p:sp>
        <p:nvSpPr>
          <p:cNvPr id="38" name="ZoneTexte 37"/>
          <p:cNvSpPr txBox="1"/>
          <p:nvPr/>
        </p:nvSpPr>
        <p:spPr>
          <a:xfrm>
            <a:off x="6328881" y="1196753"/>
            <a:ext cx="151766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504D"/>
                </a:solidFill>
                <a:effectLst/>
                <a:uLnTx/>
                <a:uFillTx/>
                <a:latin typeface="Tahoma"/>
                <a:ea typeface="+mn-ea"/>
                <a:cs typeface="+mn-cs"/>
              </a:rPr>
              <a:t>Repairers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0504D"/>
                </a:solidFill>
                <a:effectLst/>
                <a:uLnTx/>
                <a:uFillTx/>
                <a:latin typeface="Tahoma"/>
                <a:ea typeface="+mn-ea"/>
                <a:cs typeface="+mn-cs"/>
              </a:rPr>
              <a:t>Quality</a:t>
            </a:r>
          </a:p>
        </p:txBody>
      </p:sp>
      <p:sp>
        <p:nvSpPr>
          <p:cNvPr id="39" name="ZoneTexte 38"/>
          <p:cNvSpPr txBox="1"/>
          <p:nvPr/>
        </p:nvSpPr>
        <p:spPr>
          <a:xfrm>
            <a:off x="9506494" y="4497725"/>
            <a:ext cx="134203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solidFill>
                <a:effectLst/>
                <a:uLnTx/>
                <a:uFillTx/>
                <a:latin typeface="Tahoma"/>
                <a:ea typeface="+mn-ea"/>
                <a:cs typeface="+mn-cs"/>
              </a:rPr>
              <a:t>Maximise OE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solidFill>
                <a:effectLst/>
                <a:uLnTx/>
                <a:uFillTx/>
                <a:latin typeface="Tahoma"/>
                <a:ea typeface="+mn-ea"/>
                <a:cs typeface="+mn-cs"/>
              </a:rPr>
              <a:t>parts sales</a:t>
            </a:r>
          </a:p>
        </p:txBody>
      </p:sp>
      <p:sp>
        <p:nvSpPr>
          <p:cNvPr id="40" name="ZoneTexte 39"/>
          <p:cNvSpPr txBox="1"/>
          <p:nvPr/>
        </p:nvSpPr>
        <p:spPr>
          <a:xfrm>
            <a:off x="8468347" y="5356412"/>
            <a:ext cx="11881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solidFill>
                <a:effectLst/>
                <a:uLnTx/>
                <a:uFillTx/>
                <a:latin typeface="Tahoma"/>
                <a:ea typeface="+mn-ea"/>
                <a:cs typeface="+mn-cs"/>
              </a:rPr>
              <a:t>Steer flows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solidFill>
                <a:effectLst/>
                <a:uLnTx/>
                <a:uFillTx/>
                <a:latin typeface="Tahoma"/>
                <a:ea typeface="+mn-ea"/>
                <a:cs typeface="+mn-cs"/>
              </a:rPr>
              <a:t>to network</a:t>
            </a:r>
          </a:p>
        </p:txBody>
      </p:sp>
      <p:sp>
        <p:nvSpPr>
          <p:cNvPr id="41" name="ZoneTexte 40"/>
          <p:cNvSpPr txBox="1"/>
          <p:nvPr/>
        </p:nvSpPr>
        <p:spPr>
          <a:xfrm>
            <a:off x="1275094" y="4497725"/>
            <a:ext cx="14151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9BBB59"/>
                </a:solidFill>
                <a:effectLst/>
                <a:uLnTx/>
                <a:uFillTx/>
                <a:latin typeface="Tahoma"/>
                <a:ea typeface="+mn-ea"/>
                <a:cs typeface="+mn-cs"/>
              </a:rPr>
              <a:t>Balance flows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9BBB59"/>
                </a:solidFill>
                <a:effectLst/>
                <a:uLnTx/>
                <a:uFillTx/>
                <a:latin typeface="Tahoma"/>
                <a:ea typeface="+mn-ea"/>
                <a:cs typeface="+mn-cs"/>
              </a:rPr>
              <a:t>and profits</a:t>
            </a:r>
          </a:p>
        </p:txBody>
      </p:sp>
      <p:sp>
        <p:nvSpPr>
          <p:cNvPr id="42" name="ZoneTexte 41"/>
          <p:cNvSpPr txBox="1"/>
          <p:nvPr/>
        </p:nvSpPr>
        <p:spPr>
          <a:xfrm>
            <a:off x="2741303" y="5356411"/>
            <a:ext cx="97693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9BBB59"/>
                </a:solidFill>
                <a:effectLst/>
                <a:uLnTx/>
                <a:uFillTx/>
                <a:latin typeface="Tahoma"/>
                <a:ea typeface="+mn-ea"/>
                <a:cs typeface="+mn-cs"/>
              </a:rPr>
              <a:t>Ability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9BBB59"/>
                </a:solidFill>
                <a:effectLst/>
                <a:uLnTx/>
                <a:uFillTx/>
                <a:latin typeface="Tahoma"/>
                <a:ea typeface="+mn-ea"/>
                <a:cs typeface="+mn-cs"/>
              </a:rPr>
              <a:t>invest</a:t>
            </a:r>
          </a:p>
        </p:txBody>
      </p:sp>
      <p:sp>
        <p:nvSpPr>
          <p:cNvPr id="11268" name="ZoneTexte 11267"/>
          <p:cNvSpPr txBox="1"/>
          <p:nvPr/>
        </p:nvSpPr>
        <p:spPr>
          <a:xfrm>
            <a:off x="5786054" y="5244393"/>
            <a:ext cx="11433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Parts sales</a:t>
            </a:r>
          </a:p>
        </p:txBody>
      </p:sp>
      <p:sp>
        <p:nvSpPr>
          <p:cNvPr id="44" name="ZoneTexte 43"/>
          <p:cNvSpPr txBox="1"/>
          <p:nvPr/>
        </p:nvSpPr>
        <p:spPr>
          <a:xfrm rot="2763716">
            <a:off x="7116580" y="2987768"/>
            <a:ext cx="170277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Repair processes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Deals on parts</a:t>
            </a:r>
          </a:p>
        </p:txBody>
      </p:sp>
      <p:sp>
        <p:nvSpPr>
          <p:cNvPr id="45" name="ZoneTexte 44"/>
          <p:cNvSpPr txBox="1"/>
          <p:nvPr/>
        </p:nvSpPr>
        <p:spPr>
          <a:xfrm rot="18837365">
            <a:off x="3587295" y="3096692"/>
            <a:ext cx="12640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Agreements</a:t>
            </a:r>
          </a:p>
        </p:txBody>
      </p:sp>
      <p:sp>
        <p:nvSpPr>
          <p:cNvPr id="32"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spTree>
    <p:extLst>
      <p:ext uri="{BB962C8B-B14F-4D97-AF65-F5344CB8AC3E}">
        <p14:creationId xmlns:p14="http://schemas.microsoft.com/office/powerpoint/2010/main" val="1797849320"/>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Repairer numbers have stabilised, pricing improved</a:t>
            </a:r>
          </a:p>
        </p:txBody>
      </p:sp>
      <p:sp>
        <p:nvSpPr>
          <p:cNvPr id="9" name="Slide Number Placeholder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Text Box 7"/>
          <p:cNvSpPr txBox="1">
            <a:spLocks noChangeArrowheads="1"/>
          </p:cNvSpPr>
          <p:nvPr/>
        </p:nvSpPr>
        <p:spPr bwMode="auto">
          <a:xfrm>
            <a:off x="1185516" y="6045530"/>
            <a:ext cx="2438786"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a:t>
            </a:r>
            <a:r>
              <a:rPr kumimoji="0" lang="en-GB" sz="1100" b="0" i="0" u="none" strike="noStrike" kern="1200" cap="none" spc="0" normalizeH="0" baseline="0" noProof="0" dirty="0" err="1">
                <a:ln>
                  <a:noFill/>
                </a:ln>
                <a:solidFill>
                  <a:prstClr val="black"/>
                </a:solidFill>
                <a:effectLst/>
                <a:uLnTx/>
                <a:uFillTx/>
                <a:latin typeface="Calibri" pitchFamily="34" charset="0"/>
                <a:ea typeface="+mn-ea"/>
                <a:cs typeface="+mn-cs"/>
              </a:rPr>
              <a:t>Trendtracker</a:t>
            </a: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 ABP and Audatex</a:t>
            </a:r>
          </a:p>
        </p:txBody>
      </p:sp>
      <p:graphicFrame>
        <p:nvGraphicFramePr>
          <p:cNvPr id="8" name="Chart 7"/>
          <p:cNvGraphicFramePr/>
          <p:nvPr>
            <p:extLst/>
          </p:nvPr>
        </p:nvGraphicFramePr>
        <p:xfrm>
          <a:off x="1271464" y="836712"/>
          <a:ext cx="5832648" cy="5148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p:cNvGraphicFramePr>
          <p:nvPr>
            <p:extLst/>
          </p:nvPr>
        </p:nvGraphicFramePr>
        <p:xfrm>
          <a:off x="7248129" y="836714"/>
          <a:ext cx="3672285" cy="5137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5137692"/>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long term trend is still downwards</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graphicFrame>
        <p:nvGraphicFramePr>
          <p:cNvPr id="5" name="Chart 4"/>
          <p:cNvGraphicFramePr/>
          <p:nvPr>
            <p:extLst/>
          </p:nvPr>
        </p:nvGraphicFramePr>
        <p:xfrm>
          <a:off x="1343472" y="908720"/>
          <a:ext cx="5256584" cy="51485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7"/>
          <p:cNvSpPr txBox="1">
            <a:spLocks noChangeArrowheads="1"/>
          </p:cNvSpPr>
          <p:nvPr/>
        </p:nvSpPr>
        <p:spPr bwMode="auto">
          <a:xfrm>
            <a:off x="1185516" y="6045530"/>
            <a:ext cx="8256084"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 Trend Tracker, Audatex, GIPA, ZKF; Boston Consulting Group. Morgan Stanley from Financial Times, October 1, 2016, Fleet News</a:t>
            </a:r>
          </a:p>
        </p:txBody>
      </p:sp>
      <p:sp>
        <p:nvSpPr>
          <p:cNvPr id="8" name="TextBox 7"/>
          <p:cNvSpPr txBox="1"/>
          <p:nvPr/>
        </p:nvSpPr>
        <p:spPr>
          <a:xfrm>
            <a:off x="6816080" y="908721"/>
            <a:ext cx="4032448" cy="2800767"/>
          </a:xfrm>
          <a:prstGeom prst="rect">
            <a:avLst/>
          </a:prstGeom>
          <a:solidFill>
            <a:srgbClr val="F7D0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Times New Roman"/>
              </a:rPr>
              <a:t>Insurers should brace themselves for a drop of up to 80 per cent in car insurance premiums as technology disrupts one of the mainstays of the industry, according to research from Boston Consulting Group and Morgan Stanley.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ea"/>
                <a:cs typeface="Times New Roman"/>
              </a:rPr>
              <a:t>“The industry won’t feel the heat for the next five years or so but then things will accelerate,” he added, pointing out that some markets </a:t>
            </a:r>
            <a:r>
              <a:rPr kumimoji="0" lang="en-US" sz="1600" b="1" i="0" u="none" strike="noStrike" kern="1200" cap="none" spc="0" normalizeH="0" baseline="0" noProof="0" dirty="0">
                <a:ln>
                  <a:noFill/>
                </a:ln>
                <a:solidFill>
                  <a:prstClr val="black"/>
                </a:solidFill>
                <a:effectLst/>
                <a:uLnTx/>
                <a:uFillTx/>
                <a:latin typeface="Times New Roman"/>
                <a:ea typeface="+mn-ea"/>
                <a:cs typeface="Times New Roman"/>
              </a:rPr>
              <a:t>face an average decline of 4 per cent a year </a:t>
            </a:r>
            <a:r>
              <a:rPr kumimoji="0" lang="en-US" sz="1600" b="0" i="0" u="none" strike="noStrike" kern="1200" cap="none" spc="0" normalizeH="0" baseline="0" noProof="0" dirty="0">
                <a:ln>
                  <a:noFill/>
                </a:ln>
                <a:solidFill>
                  <a:prstClr val="black"/>
                </a:solidFill>
                <a:effectLst/>
                <a:uLnTx/>
                <a:uFillTx/>
                <a:latin typeface="Times New Roman"/>
                <a:ea typeface="+mn-ea"/>
                <a:cs typeface="Times New Roman"/>
              </a:rPr>
              <a:t>over the coming decades.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Financial Times, 01/10/2016</a:t>
            </a:r>
          </a:p>
        </p:txBody>
      </p:sp>
      <p:sp>
        <p:nvSpPr>
          <p:cNvPr id="3" name="Rectangle 2"/>
          <p:cNvSpPr/>
          <p:nvPr/>
        </p:nvSpPr>
        <p:spPr>
          <a:xfrm>
            <a:off x="6816080" y="3789041"/>
            <a:ext cx="4032448" cy="800219"/>
          </a:xfrm>
          <a:prstGeom prst="rect">
            <a:avLst/>
          </a:prstGeom>
          <a:solidFill>
            <a:schemeClr val="accent4">
              <a:lumMod val="60000"/>
              <a:lumOff val="40000"/>
              <a:alpha val="2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Times New Roman"/>
              </a:rPr>
              <a:t>“Road travel could be as safe as rail or air, says Road Safety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imes New Roman"/>
                <a:ea typeface="+mn-ea"/>
                <a:cs typeface="Times New Roman"/>
              </a:rPr>
              <a:t>Fleet News, 15/11/2016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080" y="4702645"/>
            <a:ext cx="1872209" cy="131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304" y="4702646"/>
            <a:ext cx="2016224" cy="130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64152" y="4702645"/>
            <a:ext cx="261802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ahoma"/>
                <a:ea typeface="+mn-ea"/>
                <a:cs typeface="+mn-cs"/>
              </a:rPr>
              <a:t>Absorption &gt; Avoidance</a:t>
            </a:r>
          </a:p>
        </p:txBody>
      </p:sp>
    </p:spTree>
    <p:extLst>
      <p:ext uri="{BB962C8B-B14F-4D97-AF65-F5344CB8AC3E}">
        <p14:creationId xmlns:p14="http://schemas.microsoft.com/office/powerpoint/2010/main" val="1875679015"/>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see five factors for success in this market</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graphicFrame>
        <p:nvGraphicFramePr>
          <p:cNvPr id="4" name="Espace réservé du contenu 8"/>
          <p:cNvGraphicFramePr>
            <a:graphicFrameLocks/>
          </p:cNvGraphicFramePr>
          <p:nvPr>
            <p:extLst/>
          </p:nvPr>
        </p:nvGraphicFramePr>
        <p:xfrm>
          <a:off x="1297236" y="980729"/>
          <a:ext cx="9648825"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7"/>
          <p:cNvSpPr txBox="1">
            <a:spLocks noChangeArrowheads="1"/>
          </p:cNvSpPr>
          <p:nvPr/>
        </p:nvSpPr>
        <p:spPr bwMode="auto">
          <a:xfrm>
            <a:off x="1185517" y="6045530"/>
            <a:ext cx="912727"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a:t>
            </a:r>
          </a:p>
        </p:txBody>
      </p:sp>
    </p:spTree>
    <p:extLst>
      <p:ext uri="{BB962C8B-B14F-4D97-AF65-F5344CB8AC3E}">
        <p14:creationId xmlns:p14="http://schemas.microsoft.com/office/powerpoint/2010/main" val="2388721496"/>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towards retail work</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BF919-4ECB-4098-8AC9-336A5923C0EB}" type="slidenum">
              <a:rPr kumimoji="0" lang="en-GB" sz="11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2" name="Text Box 7"/>
          <p:cNvSpPr txBox="1">
            <a:spLocks noChangeArrowheads="1"/>
          </p:cNvSpPr>
          <p:nvPr/>
        </p:nvSpPr>
        <p:spPr bwMode="auto">
          <a:xfrm>
            <a:off x="1185516" y="6045530"/>
            <a:ext cx="2454816" cy="263791"/>
          </a:xfrm>
          <a:prstGeom prst="rect">
            <a:avLst/>
          </a:prstGeom>
          <a:noFill/>
          <a:ln w="12700" algn="ctr">
            <a:noFill/>
            <a:miter lim="800000"/>
            <a:headEnd/>
            <a:tailEnd/>
          </a:ln>
          <a:effectLst/>
        </p:spPr>
        <p:txBody>
          <a:bodyPr wrap="none" lIns="90000" tIns="46800" rIns="90000" bIns="46800" anchor="ctr">
            <a:spAutoFit/>
          </a:bodyPr>
          <a:lstStyle>
            <a:defPPr>
              <a:defRPr lang="en-US"/>
            </a:defPPr>
            <a:lvl1pPr>
              <a:defRPr sz="1100">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itchFamily="34" charset="0"/>
                <a:ea typeface="+mn-ea"/>
                <a:cs typeface="+mn-cs"/>
              </a:rPr>
              <a:t>Source: ICDP; expert interviews, Google</a:t>
            </a:r>
          </a:p>
        </p:txBody>
      </p:sp>
      <p:sp>
        <p:nvSpPr>
          <p:cNvPr id="24" name="Rectangle 23"/>
          <p:cNvSpPr/>
          <p:nvPr/>
        </p:nvSpPr>
        <p:spPr>
          <a:xfrm>
            <a:off x="1343473" y="980729"/>
            <a:ext cx="3816423" cy="646331"/>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a:ea typeface="+mn-ea"/>
                <a:cs typeface="+mn-cs"/>
              </a:rPr>
              <a:t>Higher excesses driven by price comparison websites…</a:t>
            </a:r>
          </a:p>
        </p:txBody>
      </p:sp>
      <p:sp>
        <p:nvSpPr>
          <p:cNvPr id="25" name="Rectangle 24"/>
          <p:cNvSpPr/>
          <p:nvPr/>
        </p:nvSpPr>
        <p:spPr>
          <a:xfrm>
            <a:off x="1353417" y="1700808"/>
            <a:ext cx="380647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Previously rising premiums tamed by price comparison websites…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 via increased average excess (now around £350-£500)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3" y="2852937"/>
            <a:ext cx="3816423" cy="91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1356389" y="3862219"/>
            <a:ext cx="3803506" cy="646331"/>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a:ea typeface="+mn-ea"/>
                <a:cs typeface="+mn-cs"/>
              </a:rPr>
              <a:t>…and as a result, customer paid jobs are increasing</a:t>
            </a:r>
          </a:p>
        </p:txBody>
      </p:sp>
      <p:sp>
        <p:nvSpPr>
          <p:cNvPr id="27" name="Rectangle 26"/>
          <p:cNvSpPr/>
          <p:nvPr/>
        </p:nvSpPr>
        <p:spPr>
          <a:xfrm>
            <a:off x="1356389" y="4561974"/>
            <a:ext cx="380350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More SMART and cosmetic repairs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Insurance only covers approximately 90% of the cost in the UK</a:t>
            </a:r>
          </a:p>
        </p:txBody>
      </p:sp>
      <p:grpSp>
        <p:nvGrpSpPr>
          <p:cNvPr id="6" name="Group 5"/>
          <p:cNvGrpSpPr/>
          <p:nvPr/>
        </p:nvGrpSpPr>
        <p:grpSpPr>
          <a:xfrm>
            <a:off x="5447928" y="3862219"/>
            <a:ext cx="5400600" cy="2312387"/>
            <a:chOff x="4304928" y="3862218"/>
            <a:chExt cx="5400600" cy="2312387"/>
          </a:xfrm>
        </p:grpSpPr>
        <p:pic>
          <p:nvPicPr>
            <p:cNvPr id="307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304928" y="4304095"/>
              <a:ext cx="5400600" cy="137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4304928" y="5589830"/>
              <a:ext cx="5400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a:t>
              </a:r>
              <a:r>
                <a:rPr kumimoji="0" lang="en-GB" sz="1600" b="0" i="0" u="none" strike="noStrike" kern="1200" cap="none" spc="0" normalizeH="0" baseline="0" noProof="0" dirty="0" err="1">
                  <a:ln>
                    <a:noFill/>
                  </a:ln>
                  <a:solidFill>
                    <a:prstClr val="black"/>
                  </a:solidFill>
                  <a:effectLst/>
                  <a:uLnTx/>
                  <a:uFillTx/>
                  <a:latin typeface="Tahoma"/>
                  <a:ea typeface="+mn-ea"/>
                  <a:cs typeface="+mn-cs"/>
                </a:rPr>
                <a:t>Bodyshops</a:t>
              </a:r>
              <a:r>
                <a:rPr kumimoji="0" lang="en-GB" sz="1600" b="0" i="0" u="none" strike="noStrike" kern="1200" cap="none" spc="0" normalizeH="0" baseline="0" noProof="0" dirty="0">
                  <a:ln>
                    <a:noFill/>
                  </a:ln>
                  <a:solidFill>
                    <a:prstClr val="black"/>
                  </a:solidFill>
                  <a:effectLst/>
                  <a:uLnTx/>
                  <a:uFillTx/>
                  <a:latin typeface="Tahoma"/>
                  <a:ea typeface="+mn-ea"/>
                  <a:cs typeface="+mn-cs"/>
                </a:rPr>
                <a:t> have geared themselves for insurance work, and many no longer advertise their business”</a:t>
              </a:r>
            </a:p>
          </p:txBody>
        </p:sp>
        <p:sp>
          <p:nvSpPr>
            <p:cNvPr id="29" name="Rectangle 28"/>
            <p:cNvSpPr/>
            <p:nvPr/>
          </p:nvSpPr>
          <p:spPr>
            <a:xfrm>
              <a:off x="4304928" y="3862218"/>
              <a:ext cx="54006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a:ea typeface="+mn-ea"/>
                  <a:cs typeface="+mn-cs"/>
                </a:rPr>
                <a:t>…but many repairers perhaps less customer-facing today than they were in the past…</a:t>
              </a:r>
            </a:p>
          </p:txBody>
        </p:sp>
      </p:grpSp>
      <p:grpSp>
        <p:nvGrpSpPr>
          <p:cNvPr id="5" name="Group 4"/>
          <p:cNvGrpSpPr/>
          <p:nvPr/>
        </p:nvGrpSpPr>
        <p:grpSpPr>
          <a:xfrm>
            <a:off x="5303912" y="980729"/>
            <a:ext cx="5544616" cy="2836687"/>
            <a:chOff x="4160912" y="980728"/>
            <a:chExt cx="5544616" cy="2836687"/>
          </a:xfrm>
        </p:grpSpPr>
        <p:sp>
          <p:nvSpPr>
            <p:cNvPr id="30" name="Rectangle 29"/>
            <p:cNvSpPr/>
            <p:nvPr/>
          </p:nvSpPr>
          <p:spPr>
            <a:xfrm>
              <a:off x="4160912" y="980728"/>
              <a:ext cx="5544616"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a:ea typeface="+mn-ea"/>
                  <a:cs typeface="+mn-cs"/>
                </a:rPr>
                <a:t>Some repairers moving to cover higher margin retail work, via connecting with the customer….</a:t>
              </a:r>
            </a:p>
          </p:txBody>
        </p:sp>
        <p:pic>
          <p:nvPicPr>
            <p:cNvPr id="31" name="Picture 30"/>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173916" y="1695104"/>
              <a:ext cx="2171506" cy="1088625"/>
            </a:xfrm>
            <a:prstGeom prst="rect">
              <a:avLst/>
            </a:prstGeom>
            <a:noFill/>
            <a:ln>
              <a:noFill/>
            </a:ln>
          </p:spPr>
        </p:pic>
        <p:sp>
          <p:nvSpPr>
            <p:cNvPr id="32" name="Rectangle 31"/>
            <p:cNvSpPr/>
            <p:nvPr/>
          </p:nvSpPr>
          <p:spPr>
            <a:xfrm>
              <a:off x="4160912" y="2780928"/>
              <a:ext cx="218451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Dealer groups need more work…</a:t>
              </a:r>
            </a:p>
          </p:txBody>
        </p:sp>
        <p:grpSp>
          <p:nvGrpSpPr>
            <p:cNvPr id="11" name="Group 10"/>
            <p:cNvGrpSpPr/>
            <p:nvPr/>
          </p:nvGrpSpPr>
          <p:grpSpPr>
            <a:xfrm>
              <a:off x="6393160" y="1700809"/>
              <a:ext cx="3096344" cy="2116606"/>
              <a:chOff x="6393160" y="1700809"/>
              <a:chExt cx="3096344" cy="2116606"/>
            </a:xfrm>
          </p:grpSpPr>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3160" y="1700809"/>
                <a:ext cx="3096344" cy="211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393160" y="3764321"/>
                <a:ext cx="2176074" cy="53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ahoma"/>
                  <a:ea typeface="+mn-ea"/>
                  <a:cs typeface="+mn-cs"/>
                </a:endParaRPr>
              </a:p>
            </p:txBody>
          </p:sp>
        </p:grpSp>
        <p:sp>
          <p:nvSpPr>
            <p:cNvPr id="33" name="Rectangle 32"/>
            <p:cNvSpPr/>
            <p:nvPr/>
          </p:nvSpPr>
          <p:spPr>
            <a:xfrm>
              <a:off x="7617296" y="1716765"/>
              <a:ext cx="2088232"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Mobile repair proving a challenge…</a:t>
              </a:r>
            </a:p>
          </p:txBody>
        </p:sp>
      </p:grpSp>
    </p:spTree>
    <p:extLst>
      <p:ext uri="{BB962C8B-B14F-4D97-AF65-F5344CB8AC3E}">
        <p14:creationId xmlns:p14="http://schemas.microsoft.com/office/powerpoint/2010/main" val="28945344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CDP research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CDP">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DP research presentation" id="{70BAA85A-E689-4265-BA2E-C93AD03EBC45}" vid="{E360766B-9631-477A-88A4-624D02883EC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2618</Words>
  <Application>Microsoft Office PowerPoint</Application>
  <PresentationFormat>Widescreen</PresentationFormat>
  <Paragraphs>339</Paragraphs>
  <Slides>17</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宋体</vt:lpstr>
      <vt:lpstr>Arial</vt:lpstr>
      <vt:lpstr>Arial Rounded MT Bold</vt:lpstr>
      <vt:lpstr>Calibri</vt:lpstr>
      <vt:lpstr>Calibri Light</vt:lpstr>
      <vt:lpstr>Courier New</vt:lpstr>
      <vt:lpstr>等线</vt:lpstr>
      <vt:lpstr>Monotype Sorts</vt:lpstr>
      <vt:lpstr>Tahoma</vt:lpstr>
      <vt:lpstr>Times New Roman</vt:lpstr>
      <vt:lpstr>Wingdings</vt:lpstr>
      <vt:lpstr>Office Theme</vt:lpstr>
      <vt:lpstr>ICDP research presentation</vt:lpstr>
      <vt:lpstr>1_Office Theme</vt:lpstr>
      <vt:lpstr>PowerPoint Presentation</vt:lpstr>
      <vt:lpstr>Factors for Success in a Declining Market</vt:lpstr>
      <vt:lpstr>Who are ICDP?</vt:lpstr>
      <vt:lpstr>Key points</vt:lpstr>
      <vt:lpstr>In the UK, there is a more balanced relationship than before</vt:lpstr>
      <vt:lpstr>Repairer numbers have stabilised, pricing improved</vt:lpstr>
      <vt:lpstr>However, long term trend is still downwards</vt:lpstr>
      <vt:lpstr>We see five factors for success in this market</vt:lpstr>
      <vt:lpstr>Gear towards retail work</vt:lpstr>
      <vt:lpstr>Find a niche, go big or go home</vt:lpstr>
      <vt:lpstr>Find new talent and nurture it</vt:lpstr>
      <vt:lpstr>Be prepared to work with different players</vt:lpstr>
      <vt:lpstr>Manage economic write-offs more effectively</vt:lpstr>
      <vt:lpstr>But it could be worse…</vt:lpstr>
      <vt:lpstr>If there’s one message, go find new retail customers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Ambrose</dc:creator>
  <cp:lastModifiedBy>Fiona Ambrose</cp:lastModifiedBy>
  <cp:revision>1</cp:revision>
  <dcterms:created xsi:type="dcterms:W3CDTF">2016-12-01T11:51:38Z</dcterms:created>
  <dcterms:modified xsi:type="dcterms:W3CDTF">2016-12-01T11:51:52Z</dcterms:modified>
</cp:coreProperties>
</file>